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4" r:id="rId10"/>
    <p:sldId id="265" r:id="rId11"/>
  </p:sldIdLst>
  <p:sldSz cx="10688638" cy="7562850"/>
  <p:notesSz cx="10688638" cy="7562850"/>
  <p:defaultTextStyle>
    <a:defPPr>
      <a:defRPr lang="fr-FR"/>
    </a:defPPr>
    <a:lvl1pPr marL="0" algn="l" defTabSz="521437">
      <a:defRPr sz="21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>
      <a:defRPr sz="21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>
      <a:defRPr sz="21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>
      <a:defRPr sz="21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>
      <a:defRPr sz="21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>
      <a:defRPr sz="21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>
      <a:defRPr sz="21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>
      <a:defRPr sz="21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>
      <a:defRPr sz="21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152" autoAdjust="0"/>
  </p:normalViewPr>
  <p:slideViewPr>
    <p:cSldViewPr>
      <p:cViewPr varScale="1">
        <p:scale>
          <a:sx n="102" d="100"/>
          <a:sy n="102" d="100"/>
        </p:scale>
        <p:origin x="156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68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4725" y="0"/>
            <a:ext cx="4630738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F737-B6AC-4EA3-873D-064E3A7FE293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6150"/>
            <a:ext cx="36052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8388" y="3640138"/>
            <a:ext cx="8551862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4725" y="7183438"/>
            <a:ext cx="4630738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B41D9-5785-4902-8B90-E23DF79A6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8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FB41D9-5785-4902-8B90-E23DF79A6B7B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58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9982200" y="0"/>
            <a:ext cx="706437" cy="756285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0"/>
            <a:ext cx="6563519" cy="756285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Espace réservé du titre 1"/>
          <p:cNvSpPr>
            <a:spLocks noGrp="1" noChangeAspect="1"/>
          </p:cNvSpPr>
          <p:nvPr>
            <p:ph type="title"/>
          </p:nvPr>
        </p:nvSpPr>
        <p:spPr bwMode="auto">
          <a:xfrm>
            <a:off x="1448832" y="3629025"/>
            <a:ext cx="4975607" cy="2384648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>
                <a:solidFill>
                  <a:srgbClr val="202020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0" y="3629025"/>
            <a:ext cx="1077119" cy="1066800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pour une image  21"/>
          <p:cNvSpPr>
            <a:spLocks noGrp="1"/>
          </p:cNvSpPr>
          <p:nvPr>
            <p:ph type="pic" sz="quarter" idx="15"/>
          </p:nvPr>
        </p:nvSpPr>
        <p:spPr bwMode="auto">
          <a:xfrm>
            <a:off x="6564313" y="0"/>
            <a:ext cx="3417887" cy="7562850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0"/>
              </a:spcBef>
              <a:defRPr/>
            </a:lvl1pPr>
          </a:lstStyle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pic>
        <p:nvPicPr>
          <p:cNvPr id="17" name="Image 16" descr="LOGO-N_UT3.eps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384426" y="6219825"/>
            <a:ext cx="3311821" cy="1219200"/>
          </a:xfrm>
          <a:prstGeom prst="rect">
            <a:avLst/>
          </a:prstGeom>
        </p:spPr>
      </p:pic>
      <p:cxnSp>
        <p:nvCxnSpPr>
          <p:cNvPr id="18" name="Connecteur droit 17"/>
          <p:cNvCxnSpPr>
            <a:cxnSpLocks/>
          </p:cNvCxnSpPr>
          <p:nvPr userDrawn="1"/>
        </p:nvCxnSpPr>
        <p:spPr bwMode="auto">
          <a:xfrm flipH="1">
            <a:off x="1448834" y="6219829"/>
            <a:ext cx="3031389" cy="0"/>
          </a:xfrm>
          <a:prstGeom prst="line">
            <a:avLst/>
          </a:prstGeom>
          <a:ln w="38100">
            <a:solidFill>
              <a:srgbClr val="20202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7" y="6771491"/>
            <a:ext cx="894564" cy="387040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FC4484D-9D6C-9249-964D-4353E14AB83D}" type="datetime1">
              <a:rPr lang="fr-FR"/>
              <a:t>20/06/2024</a:t>
            </a:fld>
            <a:endParaRPr lang="fr-FR"/>
          </a:p>
        </p:txBody>
      </p:sp>
      <p:sp>
        <p:nvSpPr>
          <p:cNvPr id="19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  <p:sp>
        <p:nvSpPr>
          <p:cNvPr id="20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21" name="Rectangle 20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 bwMode="auto">
          <a:xfrm>
            <a:off x="535386" y="303500"/>
            <a:ext cx="9625811" cy="1260874"/>
          </a:xfrm>
          <a:prstGeom prst="rect">
            <a:avLst/>
          </a:prstGeom>
        </p:spPr>
        <p:txBody>
          <a:bodyPr lIns="91504" tIns="45752" rIns="91504" bIns="45752"/>
          <a:lstStyle/>
          <a:p>
            <a:pPr>
              <a:defRPr/>
            </a:pPr>
            <a:r>
              <a:t>Modifiez le style du titre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 bwMode="auto">
          <a:xfrm>
            <a:off x="535386" y="1766175"/>
            <a:ext cx="9625811" cy="4995024"/>
          </a:xfrm>
          <a:prstGeom prst="rect">
            <a:avLst/>
          </a:prstGeom>
        </p:spPr>
        <p:txBody>
          <a:bodyPr lIns="91504" tIns="45752" rIns="91504" bIns="45752"/>
          <a:lstStyle/>
          <a:p>
            <a:pPr>
              <a:defRPr/>
            </a:pPr>
            <a:r>
              <a:t>Modifiez les styles du texte du masque</a:t>
            </a:r>
          </a:p>
          <a:p>
            <a:pPr lvl="1">
              <a:defRPr/>
            </a:pPr>
            <a:r>
              <a:t>Deuxième niveau</a:t>
            </a:r>
          </a:p>
          <a:p>
            <a:pPr lvl="2">
              <a:defRPr/>
            </a:pPr>
            <a:r>
              <a:t>Troisième niveau</a:t>
            </a:r>
          </a:p>
          <a:p>
            <a:pPr lvl="3">
              <a:defRPr/>
            </a:pPr>
            <a:r>
              <a:t>Quatrième niveau</a:t>
            </a:r>
          </a:p>
          <a:p>
            <a:pPr lvl="4">
              <a:defRPr/>
            </a:pPr>
            <a:r>
              <a:t>Cinquième niveau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 bwMode="auto">
          <a:prstGeom prst="rect">
            <a:avLst/>
          </a:prstGeom>
        </p:spPr>
        <p:txBody>
          <a:bodyPr/>
          <a:lstStyle/>
          <a:p>
            <a:pPr>
              <a:defRPr/>
            </a:pPr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0" y="27746"/>
            <a:ext cx="9619774" cy="815554"/>
          </a:xfrm>
          <a:prstGeom prst="rect">
            <a:avLst/>
          </a:prstGeom>
        </p:spPr>
        <p:txBody>
          <a:bodyPr lIns="91504" tIns="45752" rIns="91504" bIns="45752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FD832F-F488-4106-AFC3-385C02F7E3BF}" type="datetime1">
              <a:rPr lang="fr-FR"/>
              <a:t>20/06/2024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BDDF543-6430-4871-BE91-BD198A3069D6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apositive génériqu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3"/>
          </p:nvPr>
        </p:nvSpPr>
        <p:spPr bwMode="auto">
          <a:xfrm>
            <a:off x="544513" y="1909217"/>
            <a:ext cx="9372600" cy="522500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57200" indent="-457200">
              <a:buFont typeface="Arial"/>
              <a:buChar char="•"/>
              <a:defRPr>
                <a:solidFill>
                  <a:srgbClr val="202020"/>
                </a:solidFill>
              </a:defRPr>
            </a:lvl1pPr>
            <a:lvl2pPr marL="978636" indent="-457200">
              <a:buFont typeface="Arial"/>
              <a:buChar char="•"/>
              <a:defRPr>
                <a:solidFill>
                  <a:srgbClr val="202020"/>
                </a:solidFill>
              </a:defRPr>
            </a:lvl2pPr>
            <a:lvl3pPr marL="1500074" indent="-457200">
              <a:buFont typeface="Arial"/>
              <a:buChar char="•"/>
              <a:defRPr>
                <a:solidFill>
                  <a:srgbClr val="202020"/>
                </a:solidFill>
              </a:defRPr>
            </a:lvl3pPr>
            <a:lvl4pPr marL="1907210" indent="-342900">
              <a:buFont typeface="Arial"/>
              <a:buChar char="•"/>
              <a:defRPr>
                <a:solidFill>
                  <a:srgbClr val="202020"/>
                </a:solidFill>
              </a:defRPr>
            </a:lvl4pPr>
            <a:lvl5pPr marL="2428647" indent="-342900">
              <a:buFont typeface="Arial"/>
              <a:buChar char="•"/>
              <a:defRPr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08CB13-EB25-8543-8F4E-BE53A99B36CE}" type="datetime1">
              <a:rPr lang="fr-FR"/>
              <a:t>20/06/2024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itation et 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  12"/>
          <p:cNvSpPr>
            <a:spLocks noGrp="1"/>
          </p:cNvSpPr>
          <p:nvPr>
            <p:ph type="pic" sz="quarter" idx="13"/>
          </p:nvPr>
        </p:nvSpPr>
        <p:spPr bwMode="auto">
          <a:xfrm>
            <a:off x="5420518" y="0"/>
            <a:ext cx="5268119" cy="7562850"/>
          </a:xfrm>
          <a:prstGeom prst="rect">
            <a:avLst/>
          </a:prstGeom>
        </p:spPr>
        <p:txBody>
          <a:bodyPr vert="horz"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0"/>
            <a:ext cx="5420519" cy="7562850"/>
          </a:xfrm>
          <a:prstGeom prst="rect">
            <a:avLst/>
          </a:prstGeom>
          <a:solidFill>
            <a:srgbClr val="20202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391319" y="1266824"/>
            <a:ext cx="4800600" cy="574281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9" name="ZoneTexte 8"/>
          <p:cNvSpPr txBox="1"/>
          <p:nvPr userDrawn="1"/>
        </p:nvSpPr>
        <p:spPr bwMode="auto">
          <a:xfrm>
            <a:off x="315119" y="-333375"/>
            <a:ext cx="1600200" cy="150315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lstStyle/>
          <a:p>
            <a:pPr>
              <a:defRPr/>
            </a:pPr>
            <a:r>
              <a:rPr lang="fr-FR" sz="22200">
                <a:solidFill>
                  <a:srgbClr val="FBCA00"/>
                </a:solidFill>
              </a:rPr>
              <a:t>“</a:t>
            </a:r>
            <a:endParaRPr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67D00FD-369C-1A41-BAB2-38BCCC1EF5A0}" type="datetime1">
              <a:rPr lang="fr-FR"/>
              <a:t>20/06/2024</a:t>
            </a:fld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-titre-texte-sombre">
    <p:bg>
      <p:bgPr>
        <a:solidFill>
          <a:srgbClr val="202020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10"/>
          <p:cNvSpPr>
            <a:spLocks noGrp="1"/>
          </p:cNvSpPr>
          <p:nvPr>
            <p:ph type="pic" sz="quarter" idx="13"/>
          </p:nvPr>
        </p:nvSpPr>
        <p:spPr bwMode="auto">
          <a:xfrm>
            <a:off x="0" y="0"/>
            <a:ext cx="7401719" cy="7562849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/>
          </p:nvPr>
        </p:nvSpPr>
        <p:spPr bwMode="auto">
          <a:xfrm>
            <a:off x="7782719" y="3019425"/>
            <a:ext cx="2590800" cy="405923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2pPr>
            <a:lvl3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3pPr>
            <a:lvl4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4pPr>
            <a:lvl5pPr marL="342900" indent="-342900">
              <a:spcBef>
                <a:spcPts val="0"/>
              </a:spcBef>
              <a:buFont typeface="Arial"/>
              <a:buChar char="•"/>
              <a:defRPr sz="2000"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6" name="Titre 4"/>
          <p:cNvSpPr>
            <a:spLocks noGrp="1"/>
          </p:cNvSpPr>
          <p:nvPr>
            <p:ph type="title"/>
          </p:nvPr>
        </p:nvSpPr>
        <p:spPr bwMode="auto">
          <a:xfrm>
            <a:off x="5801517" y="809624"/>
            <a:ext cx="4887119" cy="1844675"/>
          </a:xfrm>
          <a:prstGeom prst="rect">
            <a:avLst/>
          </a:prstGeom>
          <a:solidFill>
            <a:srgbClr val="FBCA00"/>
          </a:solidFill>
        </p:spPr>
        <p:txBody>
          <a:bodyPr vert="horz" anchor="ctr">
            <a:normAutofit/>
          </a:bodyPr>
          <a:lstStyle>
            <a:lvl1pPr marL="630000">
              <a:spcBef>
                <a:spcPts val="0"/>
              </a:spcBef>
              <a:defRPr sz="4200">
                <a:solidFill>
                  <a:srgbClr val="202020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item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auto">
          <a:xfrm>
            <a:off x="544513" y="560026"/>
            <a:ext cx="3407622" cy="6449615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vert="horz">
            <a:normAutofit/>
          </a:bodyPr>
          <a:lstStyle>
            <a:lvl1pPr marL="0" indent="0" algn="r">
              <a:spcBef>
                <a:spcPts val="0"/>
              </a:spcBef>
              <a:defRPr b="1">
                <a:solidFill>
                  <a:srgbClr val="202020"/>
                </a:solidFill>
              </a:defRPr>
            </a:lvl1pPr>
            <a:lvl2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2pPr>
            <a:lvl3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3pPr>
            <a:lvl4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4pPr>
            <a:lvl5pPr marL="457200" indent="-457200" algn="r">
              <a:spcBef>
                <a:spcPts val="0"/>
              </a:spcBef>
              <a:buFont typeface="Arial"/>
              <a:buChar char="•"/>
              <a:defRPr sz="28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0" name="Ellipse 9"/>
          <p:cNvSpPr/>
          <p:nvPr userDrawn="1"/>
        </p:nvSpPr>
        <p:spPr bwMode="auto">
          <a:xfrm>
            <a:off x="4582319" y="1647825"/>
            <a:ext cx="1143000" cy="1143000"/>
          </a:xfrm>
          <a:prstGeom prst="ellipse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4800" b="1">
                <a:solidFill>
                  <a:srgbClr val="202020"/>
                </a:solidFill>
              </a:rPr>
              <a:t>1</a:t>
            </a:r>
            <a:endParaRPr/>
          </a:p>
        </p:txBody>
      </p:sp>
      <p:sp>
        <p:nvSpPr>
          <p:cNvPr id="11" name="Ellipse 10"/>
          <p:cNvSpPr/>
          <p:nvPr userDrawn="1"/>
        </p:nvSpPr>
        <p:spPr bwMode="auto">
          <a:xfrm>
            <a:off x="6601619" y="1647825"/>
            <a:ext cx="1143000" cy="1143000"/>
          </a:xfrm>
          <a:prstGeom prst="ellipse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4800" b="1">
                <a:solidFill>
                  <a:srgbClr val="202020"/>
                </a:solidFill>
              </a:rPr>
              <a:t>2</a:t>
            </a:r>
            <a:endParaRPr/>
          </a:p>
        </p:txBody>
      </p:sp>
      <p:sp>
        <p:nvSpPr>
          <p:cNvPr id="12" name="Ellipse 11"/>
          <p:cNvSpPr/>
          <p:nvPr userDrawn="1"/>
        </p:nvSpPr>
        <p:spPr bwMode="auto">
          <a:xfrm>
            <a:off x="8620919" y="1647825"/>
            <a:ext cx="1143000" cy="1143000"/>
          </a:xfrm>
          <a:prstGeom prst="ellipse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4800" b="1">
                <a:solidFill>
                  <a:srgbClr val="202020"/>
                </a:solidFill>
              </a:rPr>
              <a:t>3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/>
          </p:nvPr>
        </p:nvSpPr>
        <p:spPr bwMode="auto">
          <a:xfrm>
            <a:off x="4125119" y="3123441"/>
            <a:ext cx="1981200" cy="3886200"/>
          </a:xfrm>
          <a:prstGeom prst="rect">
            <a:avLst/>
          </a:prstGeom>
        </p:spPr>
        <p:txBody>
          <a:bodyPr vert="horz" wrap="square">
            <a:normAutofit/>
          </a:bodyPr>
          <a:lstStyle>
            <a:lvl1pPr marL="0" indent="0" algn="ctr">
              <a:spcBef>
                <a:spcPts val="0"/>
              </a:spcBef>
              <a:defRPr sz="1600" b="1" u="none" spc="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 spc="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5"/>
          </p:nvPr>
        </p:nvSpPr>
        <p:spPr bwMode="auto">
          <a:xfrm>
            <a:off x="6182519" y="3123441"/>
            <a:ext cx="1981200" cy="3886200"/>
          </a:xfrm>
          <a:prstGeom prst="rect">
            <a:avLst/>
          </a:prstGeom>
        </p:spPr>
        <p:txBody>
          <a:bodyPr vert="horz" wrap="square">
            <a:normAutofit/>
          </a:bodyPr>
          <a:lstStyle>
            <a:lvl1pPr marL="0" indent="0" algn="ctr">
              <a:spcBef>
                <a:spcPts val="0"/>
              </a:spcBef>
              <a:defRPr sz="1600" b="1" u="none" spc="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 spc="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7" name="Espace réservé du texte 14"/>
          <p:cNvSpPr>
            <a:spLocks noGrp="1"/>
          </p:cNvSpPr>
          <p:nvPr>
            <p:ph type="body" sz="quarter" idx="16"/>
          </p:nvPr>
        </p:nvSpPr>
        <p:spPr bwMode="auto">
          <a:xfrm>
            <a:off x="8239919" y="3123441"/>
            <a:ext cx="1981200" cy="3886200"/>
          </a:xfrm>
          <a:prstGeom prst="rect">
            <a:avLst/>
          </a:prstGeom>
        </p:spPr>
        <p:txBody>
          <a:bodyPr vert="horz" wrap="square">
            <a:normAutofit/>
          </a:bodyPr>
          <a:lstStyle>
            <a:lvl1pPr marL="0" indent="0" algn="ctr">
              <a:spcBef>
                <a:spcPts val="0"/>
              </a:spcBef>
              <a:defRPr sz="1600" b="1" u="none" spc="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 spc="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2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23" name="Rectangle 22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28A4ED-55DF-9748-9C5D-1991C0DBA674}" type="datetime1">
              <a:rPr lang="fr-FR"/>
              <a:t>20/06/2024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 item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8" name="Espace réservé du texte 17"/>
          <p:cNvSpPr>
            <a:spLocks noGrp="1"/>
          </p:cNvSpPr>
          <p:nvPr>
            <p:ph type="body" sz="quarter" idx="17"/>
          </p:nvPr>
        </p:nvSpPr>
        <p:spPr bwMode="auto">
          <a:xfrm>
            <a:off x="2678113" y="187187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9" name="Espace réservé du texte 17"/>
          <p:cNvSpPr>
            <a:spLocks noGrp="1"/>
          </p:cNvSpPr>
          <p:nvPr>
            <p:ph type="body" sz="quarter" idx="18"/>
          </p:nvPr>
        </p:nvSpPr>
        <p:spPr bwMode="auto">
          <a:xfrm>
            <a:off x="7324725" y="187187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0" name="Espace réservé du texte 17"/>
          <p:cNvSpPr>
            <a:spLocks noGrp="1"/>
          </p:cNvSpPr>
          <p:nvPr>
            <p:ph type="body" sz="quarter" idx="19"/>
          </p:nvPr>
        </p:nvSpPr>
        <p:spPr bwMode="auto">
          <a:xfrm>
            <a:off x="2678113" y="477281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21" name="Espace réservé du texte 17"/>
          <p:cNvSpPr>
            <a:spLocks noGrp="1"/>
          </p:cNvSpPr>
          <p:nvPr>
            <p:ph type="body" sz="quarter" idx="20"/>
          </p:nvPr>
        </p:nvSpPr>
        <p:spPr bwMode="auto">
          <a:xfrm>
            <a:off x="7324725" y="4772819"/>
            <a:ext cx="2514600" cy="2132013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>
              <a:spcBef>
                <a:spcPts val="0"/>
              </a:spcBef>
              <a:defRPr sz="1800">
                <a:solidFill>
                  <a:srgbClr val="202020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16" name="Rectangle 15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/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7" name="Espace réservé du contenu 2"/>
          <p:cNvSpPr>
            <a:spLocks noGrp="1"/>
          </p:cNvSpPr>
          <p:nvPr>
            <p:ph sz="quarter" idx="21"/>
          </p:nvPr>
        </p:nvSpPr>
        <p:spPr bwMode="auto">
          <a:xfrm>
            <a:off x="544513" y="1871663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3" name="Espace réservé du contenu 2"/>
          <p:cNvSpPr>
            <a:spLocks noGrp="1"/>
          </p:cNvSpPr>
          <p:nvPr>
            <p:ph sz="quarter" idx="22"/>
          </p:nvPr>
        </p:nvSpPr>
        <p:spPr bwMode="auto">
          <a:xfrm>
            <a:off x="5168822" y="1871663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4" name="Espace réservé du contenu 2"/>
          <p:cNvSpPr>
            <a:spLocks noGrp="1"/>
          </p:cNvSpPr>
          <p:nvPr>
            <p:ph sz="quarter" idx="23"/>
          </p:nvPr>
        </p:nvSpPr>
        <p:spPr bwMode="auto">
          <a:xfrm>
            <a:off x="527173" y="4772820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5" name="Espace réservé du contenu 2"/>
          <p:cNvSpPr>
            <a:spLocks noGrp="1"/>
          </p:cNvSpPr>
          <p:nvPr>
            <p:ph sz="quarter" idx="24"/>
          </p:nvPr>
        </p:nvSpPr>
        <p:spPr bwMode="auto">
          <a:xfrm>
            <a:off x="5191124" y="4772820"/>
            <a:ext cx="2133600" cy="2132012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 anchor="ctr">
            <a:noAutofit/>
          </a:bodyPr>
          <a:lstStyle>
            <a:lvl1pPr marL="0" algn="ctr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6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18C0264-A622-5E42-8CED-3B01A779B7EA}" type="datetime1">
              <a:rPr lang="fr-FR"/>
              <a:t>20/06/2024</a:t>
            </a:fld>
            <a:endParaRPr lang="fr-FR"/>
          </a:p>
        </p:txBody>
      </p:sp>
      <p:sp>
        <p:nvSpPr>
          <p:cNvPr id="2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7"/>
          </p:nvPr>
        </p:nvSpPr>
        <p:spPr bwMode="auto">
          <a:xfrm>
            <a:off x="544513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Espace réservé du texte 13"/>
          <p:cNvSpPr>
            <a:spLocks noGrp="1"/>
          </p:cNvSpPr>
          <p:nvPr>
            <p:ph type="body" sz="quarter" idx="18"/>
          </p:nvPr>
        </p:nvSpPr>
        <p:spPr bwMode="auto">
          <a:xfrm>
            <a:off x="2925636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21" name="Espace réservé du texte 13"/>
          <p:cNvSpPr>
            <a:spLocks noGrp="1"/>
          </p:cNvSpPr>
          <p:nvPr>
            <p:ph type="body" sz="quarter" idx="19"/>
          </p:nvPr>
        </p:nvSpPr>
        <p:spPr bwMode="auto">
          <a:xfrm>
            <a:off x="5325169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22" name="Espace réservé du texte 13"/>
          <p:cNvSpPr>
            <a:spLocks noGrp="1"/>
          </p:cNvSpPr>
          <p:nvPr>
            <p:ph type="body" sz="quarter" idx="20"/>
          </p:nvPr>
        </p:nvSpPr>
        <p:spPr bwMode="auto">
          <a:xfrm>
            <a:off x="7712428" y="4543425"/>
            <a:ext cx="2209800" cy="2667000"/>
          </a:xfrm>
          <a:prstGeom prst="rect">
            <a:avLst/>
          </a:prstGeom>
          <a:ln>
            <a:noFill/>
          </a:ln>
        </p:spPr>
        <p:txBody>
          <a:bodyPr vert="horz">
            <a:normAutofit/>
          </a:bodyPr>
          <a:lstStyle>
            <a:lvl1pPr marL="0" indent="0" algn="l">
              <a:spcBef>
                <a:spcPts val="0"/>
              </a:spcBef>
              <a:defRPr sz="1800" b="1">
                <a:solidFill>
                  <a:srgbClr val="202020"/>
                </a:solidFill>
              </a:defRPr>
            </a:lvl1pPr>
            <a:lvl2pPr marL="0" indent="0" algn="l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l">
              <a:spcBef>
                <a:spcPts val="0"/>
              </a:spcBef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/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17" name="Espace réservé du contenu 2"/>
          <p:cNvSpPr>
            <a:spLocks noGrp="1"/>
          </p:cNvSpPr>
          <p:nvPr>
            <p:ph sz="quarter" idx="21"/>
          </p:nvPr>
        </p:nvSpPr>
        <p:spPr bwMode="auto">
          <a:xfrm>
            <a:off x="543718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4" name="Espace réservé du contenu 2"/>
          <p:cNvSpPr>
            <a:spLocks noGrp="1"/>
          </p:cNvSpPr>
          <p:nvPr>
            <p:ph sz="quarter" idx="22"/>
          </p:nvPr>
        </p:nvSpPr>
        <p:spPr bwMode="auto">
          <a:xfrm>
            <a:off x="2924840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5" name="Espace réservé du contenu 2"/>
          <p:cNvSpPr>
            <a:spLocks noGrp="1"/>
          </p:cNvSpPr>
          <p:nvPr>
            <p:ph sz="quarter" idx="23"/>
          </p:nvPr>
        </p:nvSpPr>
        <p:spPr bwMode="auto">
          <a:xfrm>
            <a:off x="5318236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6" name="Espace réservé du contenu 2"/>
          <p:cNvSpPr>
            <a:spLocks noGrp="1"/>
          </p:cNvSpPr>
          <p:nvPr>
            <p:ph sz="quarter" idx="24"/>
          </p:nvPr>
        </p:nvSpPr>
        <p:spPr bwMode="auto">
          <a:xfrm>
            <a:off x="7699359" y="1952625"/>
            <a:ext cx="2209799" cy="2438400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txBody>
          <a:bodyPr>
            <a:noAutofit/>
          </a:bodyPr>
          <a:lstStyle>
            <a:lvl1pPr marL="0">
              <a:spcBef>
                <a:spcPts val="0"/>
              </a:spcBef>
              <a:defRPr sz="24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27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A1F9BCE-8C4D-7F46-8D50-61389E1C3C6F}" type="datetime1">
              <a:rPr lang="fr-FR"/>
              <a:t>20/06/2024</a:t>
            </a:fld>
            <a:endParaRPr lang="fr-FR"/>
          </a:p>
        </p:txBody>
      </p:sp>
      <p:sp>
        <p:nvSpPr>
          <p:cNvPr id="28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 et texte- sombre">
    <p:bg>
      <p:bgPr>
        <a:solidFill>
          <a:srgbClr val="202020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10301598" y="560027"/>
            <a:ext cx="452921" cy="346798"/>
          </a:xfrm>
          <a:prstGeom prst="rect">
            <a:avLst/>
          </a:prstGeom>
          <a:solidFill>
            <a:srgbClr val="FBCA0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Espace réservé pour une image  10"/>
          <p:cNvSpPr>
            <a:spLocks noGrp="1"/>
          </p:cNvSpPr>
          <p:nvPr>
            <p:ph type="pic" sz="quarter" idx="13"/>
          </p:nvPr>
        </p:nvSpPr>
        <p:spPr bwMode="auto">
          <a:xfrm>
            <a:off x="468313" y="504825"/>
            <a:ext cx="5105400" cy="6573837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/>
          <a:p>
            <a:pPr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4"/>
          </p:nvPr>
        </p:nvSpPr>
        <p:spPr bwMode="auto">
          <a:xfrm>
            <a:off x="5801519" y="809625"/>
            <a:ext cx="4191794" cy="1844675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>
              <a:spcBef>
                <a:spcPts val="0"/>
              </a:spcBef>
              <a:defRPr sz="3200" b="1" i="0"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/>
          </p:nvPr>
        </p:nvSpPr>
        <p:spPr bwMode="auto">
          <a:xfrm>
            <a:off x="5802313" y="2790824"/>
            <a:ext cx="4191000" cy="428783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2pPr>
            <a:lvl3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3pPr>
            <a:lvl4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4pPr>
            <a:lvl5pPr marL="342900" indent="-342900">
              <a:spcBef>
                <a:spcPts val="0"/>
              </a:spcBef>
              <a:buFont typeface="Arial"/>
              <a:buChar char="•"/>
              <a:defRPr sz="2400">
                <a:solidFill>
                  <a:srgbClr val="FFFFFF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0EB919A-8486-904A-8B24-92ACF49D7325}" type="datetime1">
              <a:rPr lang="fr-FR"/>
              <a:t>20/06/2024</a:t>
            </a:fld>
            <a:endParaRPr lang="fr-FR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frise chronologiqu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Signalisation droite 9"/>
          <p:cNvSpPr/>
          <p:nvPr userDrawn="1"/>
        </p:nvSpPr>
        <p:spPr bwMode="auto">
          <a:xfrm>
            <a:off x="0" y="2326661"/>
            <a:ext cx="9916319" cy="1670788"/>
          </a:xfrm>
          <a:prstGeom prst="homePlate">
            <a:avLst>
              <a:gd name="adj" fmla="val 50000"/>
            </a:avLst>
          </a:prstGeom>
          <a:solidFill>
            <a:srgbClr val="2020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24" name="Espace réservé du texte 23"/>
          <p:cNvSpPr>
            <a:spLocks noGrp="1"/>
          </p:cNvSpPr>
          <p:nvPr>
            <p:ph type="body" sz="quarter" idx="18"/>
          </p:nvPr>
        </p:nvSpPr>
        <p:spPr bwMode="auto">
          <a:xfrm>
            <a:off x="544513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5" name="Espace réservé du texte 23"/>
          <p:cNvSpPr>
            <a:spLocks noGrp="1"/>
          </p:cNvSpPr>
          <p:nvPr>
            <p:ph type="body" sz="quarter" idx="19"/>
          </p:nvPr>
        </p:nvSpPr>
        <p:spPr bwMode="auto">
          <a:xfrm>
            <a:off x="2362994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6" name="Espace réservé du texte 23"/>
          <p:cNvSpPr>
            <a:spLocks noGrp="1"/>
          </p:cNvSpPr>
          <p:nvPr>
            <p:ph type="body" sz="quarter" idx="20"/>
          </p:nvPr>
        </p:nvSpPr>
        <p:spPr bwMode="auto">
          <a:xfrm>
            <a:off x="4182269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7" name="Espace réservé du texte 23"/>
          <p:cNvSpPr>
            <a:spLocks noGrp="1"/>
          </p:cNvSpPr>
          <p:nvPr>
            <p:ph type="body" sz="quarter" idx="21"/>
          </p:nvPr>
        </p:nvSpPr>
        <p:spPr bwMode="auto">
          <a:xfrm>
            <a:off x="6001544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8" name="Espace réservé du texte 23"/>
          <p:cNvSpPr>
            <a:spLocks noGrp="1"/>
          </p:cNvSpPr>
          <p:nvPr>
            <p:ph type="body" sz="quarter" idx="22"/>
          </p:nvPr>
        </p:nvSpPr>
        <p:spPr bwMode="auto">
          <a:xfrm>
            <a:off x="7820819" y="4570809"/>
            <a:ext cx="1819275" cy="2667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1pPr>
            <a:lvl2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2pPr>
            <a:lvl3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3pPr>
            <a:lvl4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4pPr>
            <a:lvl5pPr marL="0" indent="0" algn="ctr">
              <a:spcBef>
                <a:spcPts val="0"/>
              </a:spcBef>
              <a:defRPr sz="1600">
                <a:solidFill>
                  <a:srgbClr val="202020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29" name="Rectangle 28"/>
          <p:cNvSpPr/>
          <p:nvPr userDrawn="1"/>
        </p:nvSpPr>
        <p:spPr bwMode="auto">
          <a:xfrm>
            <a:off x="0" y="560027"/>
            <a:ext cx="543719" cy="543719"/>
          </a:xfrm>
          <a:prstGeom prst="rect">
            <a:avLst/>
          </a:prstGeom>
          <a:solidFill>
            <a:srgbClr val="FBCA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2" name="Connecteur droit 21"/>
          <p:cNvCxnSpPr>
            <a:cxnSpLocks/>
            <a:endCxn id="24" idx="0"/>
          </p:cNvCxnSpPr>
          <p:nvPr userDrawn="1"/>
        </p:nvCxnSpPr>
        <p:spPr bwMode="auto">
          <a:xfrm>
            <a:off x="1099667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cxnSpLocks/>
          </p:cNvCxnSpPr>
          <p:nvPr userDrawn="1"/>
        </p:nvCxnSpPr>
        <p:spPr bwMode="auto">
          <a:xfrm>
            <a:off x="2946878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cxnSpLocks/>
          </p:cNvCxnSpPr>
          <p:nvPr userDrawn="1"/>
        </p:nvCxnSpPr>
        <p:spPr bwMode="auto">
          <a:xfrm>
            <a:off x="4737422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cxnSpLocks/>
          </p:cNvCxnSpPr>
          <p:nvPr userDrawn="1"/>
        </p:nvCxnSpPr>
        <p:spPr bwMode="auto">
          <a:xfrm>
            <a:off x="6555765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</p:cNvCxnSpPr>
          <p:nvPr userDrawn="1"/>
        </p:nvCxnSpPr>
        <p:spPr bwMode="auto">
          <a:xfrm>
            <a:off x="8420779" y="3748544"/>
            <a:ext cx="354484" cy="822265"/>
          </a:xfrm>
          <a:prstGeom prst="line">
            <a:avLst/>
          </a:prstGeom>
          <a:ln w="69850">
            <a:solidFill>
              <a:srgbClr val="FBCA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Espace réservé du texte 23"/>
          <p:cNvSpPr>
            <a:spLocks noGrp="1"/>
          </p:cNvSpPr>
          <p:nvPr>
            <p:ph type="body" sz="quarter" idx="23"/>
          </p:nvPr>
        </p:nvSpPr>
        <p:spPr bwMode="auto">
          <a:xfrm>
            <a:off x="212676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5" name="Espace réservé du texte 23"/>
          <p:cNvSpPr>
            <a:spLocks noGrp="1"/>
          </p:cNvSpPr>
          <p:nvPr>
            <p:ph type="body" sz="quarter" idx="24"/>
          </p:nvPr>
        </p:nvSpPr>
        <p:spPr bwMode="auto">
          <a:xfrm>
            <a:off x="1974194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38" name="Espace réservé du texte 23"/>
          <p:cNvSpPr>
            <a:spLocks noGrp="1"/>
          </p:cNvSpPr>
          <p:nvPr>
            <p:ph type="body" sz="quarter" idx="25"/>
          </p:nvPr>
        </p:nvSpPr>
        <p:spPr bwMode="auto">
          <a:xfrm>
            <a:off x="3760142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1" name="Espace réservé du texte 23"/>
          <p:cNvSpPr>
            <a:spLocks noGrp="1"/>
          </p:cNvSpPr>
          <p:nvPr>
            <p:ph type="body" sz="quarter" idx="26"/>
          </p:nvPr>
        </p:nvSpPr>
        <p:spPr bwMode="auto">
          <a:xfrm>
            <a:off x="5560343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2" name="Espace réservé du texte 23"/>
          <p:cNvSpPr>
            <a:spLocks noGrp="1"/>
          </p:cNvSpPr>
          <p:nvPr>
            <p:ph type="body" sz="quarter" idx="27"/>
          </p:nvPr>
        </p:nvSpPr>
        <p:spPr bwMode="auto">
          <a:xfrm>
            <a:off x="7360543" y="2476985"/>
            <a:ext cx="1531243" cy="1376448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ctr">
              <a:spcBef>
                <a:spcPts val="0"/>
              </a:spcBef>
              <a:defRPr sz="24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2pPr>
            <a:lvl3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3pPr>
            <a:lvl4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4pPr>
            <a:lvl5pPr marL="0" indent="0" algn="ctr">
              <a:spcBef>
                <a:spcPts val="0"/>
              </a:spcBef>
              <a:defRPr sz="4000" b="1"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endParaRPr/>
          </a:p>
        </p:txBody>
      </p:sp>
      <p:sp>
        <p:nvSpPr>
          <p:cNvPr id="43" name="Titre 1"/>
          <p:cNvSpPr>
            <a:spLocks noGrp="1"/>
          </p:cNvSpPr>
          <p:nvPr>
            <p:ph type="title"/>
          </p:nvPr>
        </p:nvSpPr>
        <p:spPr bwMode="auto">
          <a:xfrm>
            <a:off x="543719" y="560027"/>
            <a:ext cx="9372600" cy="1205174"/>
          </a:xfrm>
          <a:prstGeom prst="rect">
            <a:avLst/>
          </a:prstGeom>
        </p:spPr>
        <p:txBody>
          <a:bodyPr anchor="t"/>
          <a:lstStyle>
            <a:lvl1pPr algn="l">
              <a:defRPr sz="3600" b="1">
                <a:solidFill>
                  <a:srgbClr val="636567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23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6DE1F68-27C7-A24A-B365-0605EB4FA604}" type="datetime1">
              <a:rPr lang="fr-FR"/>
              <a:t>20/06/2024</a:t>
            </a:fld>
            <a:endParaRPr lang="fr-FR"/>
          </a:p>
        </p:txBody>
      </p:sp>
      <p:sp>
        <p:nvSpPr>
          <p:cNvPr id="36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 rot="16199998">
            <a:off x="10047838" y="6771490"/>
            <a:ext cx="894564" cy="38704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8AD4276-EC7A-AF44-86A2-360C12546CDD}" type="datetime1">
              <a:rPr lang="fr-FR"/>
              <a:t>20/06/2024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 rot="16199998">
            <a:off x="7709282" y="3538371"/>
            <a:ext cx="5571671" cy="387043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/>
              <a:t>NOM DE DOMAINE | NOM DE DIRECTION | NOM DE SERVICE – </a:t>
            </a:r>
            <a:endParaRPr/>
          </a:p>
          <a:p>
            <a:pPr>
              <a:defRPr/>
            </a:pPr>
            <a:r>
              <a:rPr lang="fr-FR"/>
              <a:t>A RENSEIGNER EN PIED DE PAGE</a:t>
            </a:r>
            <a:endParaRPr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10301597" y="157375"/>
            <a:ext cx="387041" cy="402652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22BBBA-FA43-324F-8B5F-5C8CED4F81BC}" type="slidenum">
              <a:rPr lang="fr-FR"/>
              <a:t>‹N°›</a:t>
            </a:fld>
            <a:endParaRPr lang="fr-FR"/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10301599" y="560027"/>
            <a:ext cx="387040" cy="346798"/>
          </a:xfrm>
          <a:prstGeom prst="rect">
            <a:avLst/>
          </a:prstGeom>
          <a:solidFill>
            <a:srgbClr val="20202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521437">
        <a:spcBef>
          <a:spcPts val="0"/>
        </a:spcBef>
        <a:buNone/>
        <a:defRPr sz="3500" b="1">
          <a:solidFill>
            <a:srgbClr val="202020"/>
          </a:solidFill>
          <a:latin typeface="Arial"/>
          <a:ea typeface="+mj-ea"/>
          <a:cs typeface="+mj-cs"/>
        </a:defRPr>
      </a:lvl1pPr>
    </p:titleStyle>
    <p:bodyStyle>
      <a:lvl1pPr marL="391077" indent="-391077" algn="l" defTabSz="521437">
        <a:spcBef>
          <a:spcPts val="0"/>
        </a:spcBef>
        <a:buFont typeface="Arial"/>
        <a:buNone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>
        <a:spcBef>
          <a:spcPts val="0"/>
        </a:spcBef>
        <a:buFontTx/>
        <a:buNone/>
        <a:defRPr sz="3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>
        <a:spcBef>
          <a:spcPts val="0"/>
        </a:spcBef>
        <a:buFontTx/>
        <a:buNone/>
        <a:defRPr sz="27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>
        <a:spcBef>
          <a:spcPts val="0"/>
        </a:spcBef>
        <a:buFontTx/>
        <a:buNone/>
        <a:defRPr sz="2300">
          <a:solidFill>
            <a:schemeClr val="tx1"/>
          </a:solidFill>
          <a:latin typeface="+mn-lt"/>
          <a:ea typeface="+mn-ea"/>
          <a:cs typeface="+mn-cs"/>
        </a:defRPr>
      </a:lvl4pPr>
      <a:lvl5pPr marL="2346464" indent="-260718" algn="l" defTabSz="521437">
        <a:spcBef>
          <a:spcPts val="0"/>
        </a:spcBef>
        <a:buFontTx/>
        <a:buNone/>
        <a:defRPr sz="23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>
        <a:spcBef>
          <a:spcPts val="0"/>
        </a:spcBef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>
        <a:defRPr sz="21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167855" y="3925441"/>
            <a:ext cx="4558326" cy="151216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800" dirty="0">
                <a:cs typeface="Arial"/>
              </a:rPr>
              <a:t>Réorganisation SCD</a:t>
            </a:r>
            <a:br>
              <a:rPr lang="fr-FR" sz="2800" dirty="0">
                <a:cs typeface="Arial"/>
              </a:rPr>
            </a:br>
            <a:r>
              <a:rPr lang="fr-FR" sz="2800" dirty="0">
                <a:cs typeface="Arial"/>
              </a:rPr>
              <a:t>Organigramme fonctionnel</a:t>
            </a:r>
            <a:endParaRPr lang="fr-FR" sz="2800" b="0" i="1" dirty="0"/>
          </a:p>
        </p:txBody>
      </p:sp>
      <p:pic>
        <p:nvPicPr>
          <p:cNvPr id="5" name="Espace réservé pour une image  4"/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tretch/>
        </p:blipFill>
        <p:spPr bwMode="auto">
          <a:xfrm>
            <a:off x="6564313" y="0"/>
            <a:ext cx="3417887" cy="7562850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01/04/2024</a:t>
            </a:r>
            <a:endParaRPr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4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10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>
                <a:solidFill>
                  <a:srgbClr val="FFC000"/>
                </a:solidFill>
              </a:rPr>
              <a:t>Organigramme Département Ressources documentaires</a:t>
            </a:r>
            <a:endParaRPr/>
          </a:p>
        </p:txBody>
      </p:sp>
      <p:sp>
        <p:nvSpPr>
          <p:cNvPr id="5" name="Rectangle : coins arrondis 4"/>
          <p:cNvSpPr/>
          <p:nvPr/>
        </p:nvSpPr>
        <p:spPr bwMode="auto">
          <a:xfrm>
            <a:off x="750664" y="1649676"/>
            <a:ext cx="9252519" cy="78311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Département Ressources documentaires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département : Bénédicte de </a:t>
            </a:r>
            <a:r>
              <a:rPr lang="fr-FR" sz="1400" b="1" dirty="0" err="1"/>
              <a:t>Volontat</a:t>
            </a:r>
            <a:endParaRPr lang="fr-FR" sz="1400" b="1" dirty="0"/>
          </a:p>
        </p:txBody>
      </p:sp>
      <p:sp>
        <p:nvSpPr>
          <p:cNvPr id="39" name="Line 4"/>
          <p:cNvSpPr/>
          <p:nvPr/>
        </p:nvSpPr>
        <p:spPr bwMode="auto">
          <a:xfrm flipH="1">
            <a:off x="2399752" y="3994080"/>
            <a:ext cx="1116038" cy="13968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Line 28"/>
          <p:cNvSpPr/>
          <p:nvPr/>
        </p:nvSpPr>
        <p:spPr bwMode="auto">
          <a:xfrm flipH="1">
            <a:off x="4331000" y="3913145"/>
            <a:ext cx="16031" cy="1668480"/>
          </a:xfrm>
          <a:prstGeom prst="line">
            <a:avLst/>
          </a:prstGeom>
          <a:ln w="3175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cxnSp>
        <p:nvCxnSpPr>
          <p:cNvPr id="47" name="Connecteur droit 46"/>
          <p:cNvCxnSpPr>
            <a:cxnSpLocks/>
          </p:cNvCxnSpPr>
          <p:nvPr/>
        </p:nvCxnSpPr>
        <p:spPr bwMode="auto">
          <a:xfrm>
            <a:off x="1276780" y="3004869"/>
            <a:ext cx="8316011" cy="22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cxnSpLocks/>
          </p:cNvCxnSpPr>
          <p:nvPr/>
        </p:nvCxnSpPr>
        <p:spPr bwMode="auto">
          <a:xfrm>
            <a:off x="1276780" y="2990754"/>
            <a:ext cx="0" cy="732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cxnSpLocks/>
          </p:cNvCxnSpPr>
          <p:nvPr/>
        </p:nvCxnSpPr>
        <p:spPr bwMode="auto">
          <a:xfrm>
            <a:off x="5200303" y="2445564"/>
            <a:ext cx="0" cy="54519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cxnSpLocks/>
          </p:cNvCxnSpPr>
          <p:nvPr/>
        </p:nvCxnSpPr>
        <p:spPr bwMode="auto">
          <a:xfrm>
            <a:off x="9592791" y="3004869"/>
            <a:ext cx="0" cy="9774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Rectangle : coins arrondis 8"/>
          <p:cNvSpPr/>
          <p:nvPr/>
        </p:nvSpPr>
        <p:spPr bwMode="auto">
          <a:xfrm>
            <a:off x="8667849" y="3349377"/>
            <a:ext cx="1824802" cy="96484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PATRIMOINE DOCUMENTAIRE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Responsable: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Pauline </a:t>
            </a:r>
            <a:r>
              <a:rPr lang="fr-FR" sz="1000" b="1" dirty="0" err="1">
                <a:solidFill>
                  <a:schemeClr val="tx2"/>
                </a:solidFill>
              </a:rPr>
              <a:t>Gorla</a:t>
            </a:r>
            <a:endParaRPr lang="fr-FR" sz="1000" b="1" dirty="0">
              <a:solidFill>
                <a:schemeClr val="tx2"/>
              </a:solidFill>
            </a:endParaRPr>
          </a:p>
        </p:txBody>
      </p:sp>
      <p:cxnSp>
        <p:nvCxnSpPr>
          <p:cNvPr id="32" name="Connecteur droit 31"/>
          <p:cNvCxnSpPr>
            <a:cxnSpLocks/>
          </p:cNvCxnSpPr>
          <p:nvPr/>
        </p:nvCxnSpPr>
        <p:spPr bwMode="auto">
          <a:xfrm>
            <a:off x="1276780" y="4064460"/>
            <a:ext cx="0" cy="13731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Rectangle : coins arrondis 8"/>
          <p:cNvSpPr/>
          <p:nvPr/>
        </p:nvSpPr>
        <p:spPr bwMode="auto">
          <a:xfrm>
            <a:off x="115301" y="3351098"/>
            <a:ext cx="2374438" cy="93279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ACQUISITION DES OUVRAGES IMPRIMES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>
                <a:solidFill>
                  <a:schemeClr val="tx2"/>
                </a:solidFill>
              </a:rPr>
              <a:t>B. de </a:t>
            </a:r>
            <a:r>
              <a:rPr lang="fr-FR" sz="1000" dirty="0" err="1">
                <a:solidFill>
                  <a:schemeClr val="tx2"/>
                </a:solidFill>
              </a:rPr>
              <a:t>Volontat</a:t>
            </a:r>
            <a:endParaRPr lang="fr-FR" sz="1000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adjoint : </a:t>
            </a:r>
            <a:r>
              <a:rPr lang="fr-FR" sz="1000" dirty="0">
                <a:solidFill>
                  <a:schemeClr val="tx2"/>
                </a:solidFill>
              </a:rPr>
              <a:t>V. </a:t>
            </a:r>
            <a:r>
              <a:rPr lang="fr-FR" sz="1000" dirty="0" err="1">
                <a:solidFill>
                  <a:schemeClr val="tx2"/>
                </a:solidFill>
              </a:rPr>
              <a:t>Daudé</a:t>
            </a:r>
            <a:endParaRPr lang="fr-FR" sz="1000" dirty="0">
              <a:solidFill>
                <a:schemeClr val="tx2"/>
              </a:solidFill>
            </a:endParaRPr>
          </a:p>
        </p:txBody>
      </p:sp>
      <p:cxnSp>
        <p:nvCxnSpPr>
          <p:cNvPr id="28" name="Connecteur droit 27"/>
          <p:cNvCxnSpPr>
            <a:cxnSpLocks/>
          </p:cNvCxnSpPr>
          <p:nvPr/>
        </p:nvCxnSpPr>
        <p:spPr bwMode="auto">
          <a:xfrm>
            <a:off x="7033085" y="2990754"/>
            <a:ext cx="0" cy="9774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  <a:endCxn id="23" idx="0"/>
          </p:cNvCxnSpPr>
          <p:nvPr/>
        </p:nvCxnSpPr>
        <p:spPr bwMode="auto">
          <a:xfrm>
            <a:off x="7033085" y="4283890"/>
            <a:ext cx="0" cy="115371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4192191" y="2990754"/>
            <a:ext cx="0" cy="9774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6" name="Rectangle : coins arrondis 8"/>
          <p:cNvSpPr/>
          <p:nvPr/>
        </p:nvSpPr>
        <p:spPr bwMode="auto">
          <a:xfrm>
            <a:off x="2747719" y="3355135"/>
            <a:ext cx="2702085" cy="95908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RESSOURCES NUMERIQUES POUR L’ENSEIGNEMENT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Vincent </a:t>
            </a:r>
            <a:r>
              <a:rPr lang="fr-FR" sz="1000" b="1" dirty="0" err="1">
                <a:solidFill>
                  <a:schemeClr val="tx2"/>
                </a:solidFill>
              </a:rPr>
              <a:t>Daudé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21" name="Rectangle : coins arrondis 8"/>
          <p:cNvSpPr/>
          <p:nvPr/>
        </p:nvSpPr>
        <p:spPr bwMode="auto">
          <a:xfrm>
            <a:off x="5707784" y="3353116"/>
            <a:ext cx="2702085" cy="96311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PERIODIQUES IMPRIMES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Pascal </a:t>
            </a:r>
            <a:r>
              <a:rPr lang="fr-FR" sz="1000" b="1" dirty="0" err="1">
                <a:solidFill>
                  <a:schemeClr val="tx2"/>
                </a:solidFill>
              </a:rPr>
              <a:t>Pinier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22" name="Rectangle : coins arrondis 8">
            <a:extLst>
              <a:ext uri="{FF2B5EF4-FFF2-40B4-BE49-F238E27FC236}">
                <a16:creationId xmlns:a16="http://schemas.microsoft.com/office/drawing/2014/main" id="{AE101F29-503E-4A57-A52C-8E1AD4132117}"/>
              </a:ext>
            </a:extLst>
          </p:cNvPr>
          <p:cNvSpPr/>
          <p:nvPr/>
        </p:nvSpPr>
        <p:spPr bwMode="auto">
          <a:xfrm>
            <a:off x="1023839" y="4709761"/>
            <a:ext cx="3634731" cy="273010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Equipe des acquéreurs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Hafida </a:t>
            </a:r>
            <a:r>
              <a:rPr lang="fr-FR" sz="1000" i="1" dirty="0" err="1">
                <a:solidFill>
                  <a:schemeClr val="accent2"/>
                </a:solidFill>
              </a:rPr>
              <a:t>Abdessadki</a:t>
            </a:r>
            <a:br>
              <a:rPr lang="fr-FR" sz="1000" i="1" dirty="0">
                <a:solidFill>
                  <a:schemeClr val="accent2"/>
                </a:solidFill>
              </a:rPr>
            </a:br>
            <a:r>
              <a:rPr lang="fr-FR" sz="1000" b="1" dirty="0">
                <a:solidFill>
                  <a:schemeClr val="tx1"/>
                </a:solidFill>
              </a:rPr>
              <a:t> Michel </a:t>
            </a:r>
            <a:r>
              <a:rPr lang="fr-FR" sz="1000" b="1" dirty="0" err="1">
                <a:solidFill>
                  <a:schemeClr val="tx1"/>
                </a:solidFill>
              </a:rPr>
              <a:t>Armanet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Julie Balland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Sandra Baron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Johanna </a:t>
            </a:r>
            <a:r>
              <a:rPr lang="fr-FR" sz="1000" i="1" dirty="0" err="1">
                <a:solidFill>
                  <a:schemeClr val="accent2"/>
                </a:solidFill>
              </a:rPr>
              <a:t>Courdès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Célia Dedieu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Martine </a:t>
            </a:r>
            <a:r>
              <a:rPr lang="fr-FR" sz="1000" i="1" dirty="0" err="1">
                <a:solidFill>
                  <a:schemeClr val="accent2"/>
                </a:solidFill>
              </a:rPr>
              <a:t>Delamotte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Beyhan Kara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accent2"/>
                </a:solidFill>
              </a:rPr>
              <a:t>Gwenola </a:t>
            </a:r>
            <a:r>
              <a:rPr lang="fr-FR" sz="1000" b="1" dirty="0" err="1">
                <a:solidFill>
                  <a:schemeClr val="accent2"/>
                </a:solidFill>
              </a:rPr>
              <a:t>Kubiak</a:t>
            </a:r>
            <a:endParaRPr lang="fr-FR" sz="1000" b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Liza </a:t>
            </a:r>
            <a:r>
              <a:rPr lang="fr-FR" sz="1000" i="1" dirty="0" err="1">
                <a:solidFill>
                  <a:schemeClr val="accent2"/>
                </a:solidFill>
              </a:rPr>
              <a:t>Moisand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Philippe Viguier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 Karine Virenque</a:t>
            </a:r>
          </a:p>
        </p:txBody>
      </p:sp>
      <p:sp>
        <p:nvSpPr>
          <p:cNvPr id="23" name="Rectangle : coins arrondis 8">
            <a:extLst>
              <a:ext uri="{FF2B5EF4-FFF2-40B4-BE49-F238E27FC236}">
                <a16:creationId xmlns:a16="http://schemas.microsoft.com/office/drawing/2014/main" id="{176021F9-5658-4BBE-AE40-903FDFF1CD1C}"/>
              </a:ext>
            </a:extLst>
          </p:cNvPr>
          <p:cNvSpPr/>
          <p:nvPr/>
        </p:nvSpPr>
        <p:spPr bwMode="auto">
          <a:xfrm>
            <a:off x="5866272" y="5437609"/>
            <a:ext cx="2333625" cy="97506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Gestionnaires de périodiques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Patrick Fernandez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Hadda </a:t>
            </a:r>
            <a:r>
              <a:rPr lang="fr-FR" sz="1000" b="1" dirty="0" err="1">
                <a:solidFill>
                  <a:schemeClr val="tx1"/>
                </a:solidFill>
              </a:rPr>
              <a:t>Morsly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Cécile </a:t>
            </a:r>
            <a:r>
              <a:rPr lang="fr-FR" sz="1000" i="1" dirty="0" err="1">
                <a:solidFill>
                  <a:schemeClr val="accent2"/>
                </a:solidFill>
              </a:rPr>
              <a:t>Pallu</a:t>
            </a:r>
            <a:endParaRPr lang="fr-FR" sz="10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2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Organigramme général</a:t>
            </a:r>
            <a:endParaRPr/>
          </a:p>
        </p:txBody>
      </p:sp>
      <p:cxnSp>
        <p:nvCxnSpPr>
          <p:cNvPr id="25" name="Connecteur droit 24"/>
          <p:cNvCxnSpPr>
            <a:cxnSpLocks/>
          </p:cNvCxnSpPr>
          <p:nvPr/>
        </p:nvCxnSpPr>
        <p:spPr bwMode="auto">
          <a:xfrm flipV="1">
            <a:off x="543718" y="3656343"/>
            <a:ext cx="9337105" cy="258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</p:cNvCxnSpPr>
          <p:nvPr/>
        </p:nvCxnSpPr>
        <p:spPr bwMode="auto">
          <a:xfrm>
            <a:off x="9880823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 bwMode="auto">
          <a:xfrm>
            <a:off x="9370200" y="4118803"/>
            <a:ext cx="1225634" cy="102155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Ressources documentaires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Bénédicte de </a:t>
            </a:r>
            <a:r>
              <a:rPr lang="fr-FR" sz="900" b="1" dirty="0" err="1"/>
              <a:t>Volontat</a:t>
            </a:r>
            <a:endParaRPr sz="900" b="1" dirty="0"/>
          </a:p>
        </p:txBody>
      </p:sp>
      <p:cxnSp>
        <p:nvCxnSpPr>
          <p:cNvPr id="28" name="Connecteur droit 27"/>
          <p:cNvCxnSpPr>
            <a:cxnSpLocks/>
          </p:cNvCxnSpPr>
          <p:nvPr/>
        </p:nvCxnSpPr>
        <p:spPr bwMode="auto">
          <a:xfrm>
            <a:off x="8656687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cxnSpLocks/>
          </p:cNvCxnSpPr>
          <p:nvPr/>
        </p:nvCxnSpPr>
        <p:spPr bwMode="auto">
          <a:xfrm>
            <a:off x="7288535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cxnSpLocks/>
          </p:cNvCxnSpPr>
          <p:nvPr/>
        </p:nvCxnSpPr>
        <p:spPr bwMode="auto">
          <a:xfrm>
            <a:off x="5992391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cxnSpLocks/>
          </p:cNvCxnSpPr>
          <p:nvPr/>
        </p:nvCxnSpPr>
        <p:spPr bwMode="auto">
          <a:xfrm>
            <a:off x="4624239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cxnSpLocks/>
          </p:cNvCxnSpPr>
          <p:nvPr/>
        </p:nvCxnSpPr>
        <p:spPr bwMode="auto">
          <a:xfrm>
            <a:off x="3328095" y="3657480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cxnSpLocks/>
          </p:cNvCxnSpPr>
          <p:nvPr/>
        </p:nvCxnSpPr>
        <p:spPr bwMode="auto">
          <a:xfrm>
            <a:off x="543718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cxnSpLocks/>
          </p:cNvCxnSpPr>
          <p:nvPr/>
        </p:nvCxnSpPr>
        <p:spPr bwMode="auto">
          <a:xfrm>
            <a:off x="5358325" y="2576003"/>
            <a:ext cx="0" cy="10803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 bwMode="auto">
          <a:xfrm>
            <a:off x="5358325" y="4128227"/>
            <a:ext cx="1225635" cy="102155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Formation aux Compétences </a:t>
            </a:r>
            <a:r>
              <a:rPr lang="fr-FR" sz="900" b="1" spc="-30" dirty="0"/>
              <a:t>informationnelles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Fabienne Rosier</a:t>
            </a:r>
            <a:endParaRPr sz="900" b="1" dirty="0"/>
          </a:p>
        </p:txBody>
      </p:sp>
      <p:sp>
        <p:nvSpPr>
          <p:cNvPr id="42" name="ZoneTexte 41"/>
          <p:cNvSpPr txBox="1"/>
          <p:nvPr/>
        </p:nvSpPr>
        <p:spPr bwMode="auto">
          <a:xfrm>
            <a:off x="6693752" y="4118803"/>
            <a:ext cx="1225635" cy="102155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</a:t>
            </a:r>
          </a:p>
          <a:p>
            <a:pPr algn="ctr">
              <a:defRPr/>
            </a:pPr>
            <a:r>
              <a:rPr lang="fr-FR" sz="900" b="1" dirty="0"/>
              <a:t>Services aux </a:t>
            </a:r>
          </a:p>
          <a:p>
            <a:pPr algn="ctr">
              <a:defRPr/>
            </a:pPr>
            <a:r>
              <a:rPr lang="fr-FR" sz="900" b="1" dirty="0"/>
              <a:t>Publics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Mélanie Bart-</a:t>
            </a:r>
            <a:r>
              <a:rPr lang="fr-FR" sz="900" b="1" dirty="0" err="1"/>
              <a:t>Gadat</a:t>
            </a:r>
            <a:endParaRPr sz="900" b="1" dirty="0"/>
          </a:p>
        </p:txBody>
      </p:sp>
      <p:sp>
        <p:nvSpPr>
          <p:cNvPr id="44" name="ZoneTexte 43"/>
          <p:cNvSpPr txBox="1"/>
          <p:nvPr/>
        </p:nvSpPr>
        <p:spPr bwMode="auto">
          <a:xfrm>
            <a:off x="8032909" y="4118803"/>
            <a:ext cx="1225634" cy="117479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28575">
            <a:solidFill>
              <a:srgbClr val="FBCA00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900" b="1" dirty="0"/>
              <a:t>Département Appui à la recherche et Science Ouverte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Jean-Marie Barbiche</a:t>
            </a:r>
            <a:endParaRPr sz="900" b="1" dirty="0"/>
          </a:p>
        </p:txBody>
      </p:sp>
      <p:sp>
        <p:nvSpPr>
          <p:cNvPr id="45" name="ZoneTexte 44"/>
          <p:cNvSpPr txBox="1"/>
          <p:nvPr/>
        </p:nvSpPr>
        <p:spPr bwMode="auto">
          <a:xfrm>
            <a:off x="4019168" y="4195419"/>
            <a:ext cx="1225635" cy="868323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Ingénierie </a:t>
            </a:r>
          </a:p>
          <a:p>
            <a:pPr algn="ctr">
              <a:defRPr/>
            </a:pPr>
            <a:r>
              <a:rPr lang="fr-FR" sz="900" b="1" dirty="0"/>
              <a:t>et Outils documentaires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Soraya </a:t>
            </a:r>
            <a:r>
              <a:rPr lang="fr-FR" sz="900" b="1" dirty="0" err="1"/>
              <a:t>Demay</a:t>
            </a:r>
            <a:endParaRPr sz="900" b="1" dirty="0"/>
          </a:p>
        </p:txBody>
      </p:sp>
      <p:sp>
        <p:nvSpPr>
          <p:cNvPr id="46" name="ZoneTexte 45"/>
          <p:cNvSpPr txBox="1"/>
          <p:nvPr/>
        </p:nvSpPr>
        <p:spPr bwMode="auto">
          <a:xfrm>
            <a:off x="2690311" y="4128779"/>
            <a:ext cx="1219065" cy="868323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évaluation et enquêtes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Henriette de </a:t>
            </a:r>
            <a:r>
              <a:rPr lang="fr-FR" sz="900" b="1" dirty="0" err="1"/>
              <a:t>Daran</a:t>
            </a:r>
            <a:endParaRPr sz="900" dirty="0"/>
          </a:p>
        </p:txBody>
      </p:sp>
      <p:cxnSp>
        <p:nvCxnSpPr>
          <p:cNvPr id="47" name="Connecteur droit 46"/>
          <p:cNvCxnSpPr>
            <a:cxnSpLocks/>
          </p:cNvCxnSpPr>
          <p:nvPr/>
        </p:nvCxnSpPr>
        <p:spPr bwMode="auto">
          <a:xfrm>
            <a:off x="1959943" y="3656343"/>
            <a:ext cx="0" cy="607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 bwMode="auto">
          <a:xfrm flipH="1">
            <a:off x="1344977" y="4153043"/>
            <a:ext cx="1225635" cy="715089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prospective et projets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Laurent Marty</a:t>
            </a:r>
            <a:endParaRPr sz="900" dirty="0"/>
          </a:p>
        </p:txBody>
      </p:sp>
      <p:sp>
        <p:nvSpPr>
          <p:cNvPr id="49" name="ZoneTexte 48"/>
          <p:cNvSpPr txBox="1"/>
          <p:nvPr/>
        </p:nvSpPr>
        <p:spPr bwMode="auto">
          <a:xfrm>
            <a:off x="3832151" y="1425579"/>
            <a:ext cx="3016957" cy="148125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Sandrine </a:t>
            </a:r>
            <a:r>
              <a:rPr lang="fr-FR" sz="2000" b="1" dirty="0" err="1"/>
              <a:t>Malotaux</a:t>
            </a:r>
            <a:endParaRPr lang="fr-FR" sz="2000" b="1" dirty="0"/>
          </a:p>
          <a:p>
            <a:pPr algn="ctr">
              <a:defRPr/>
            </a:pPr>
            <a:r>
              <a:rPr lang="fr-FR" sz="2000" b="1" dirty="0"/>
              <a:t>Directrice 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1800" b="1" dirty="0"/>
              <a:t>Laurent Marty</a:t>
            </a:r>
          </a:p>
          <a:p>
            <a:pPr algn="ctr">
              <a:defRPr/>
            </a:pPr>
            <a:r>
              <a:rPr lang="fr-FR" sz="1400" b="1" dirty="0"/>
              <a:t>Directeur</a:t>
            </a:r>
            <a:r>
              <a:rPr lang="fr-FR" sz="1400" dirty="0"/>
              <a:t> </a:t>
            </a:r>
            <a:r>
              <a:rPr lang="fr-FR" sz="1400" b="1" dirty="0"/>
              <a:t>adjoint </a:t>
            </a:r>
          </a:p>
        </p:txBody>
      </p:sp>
      <p:sp>
        <p:nvSpPr>
          <p:cNvPr id="50" name="ZoneTexte 49"/>
          <p:cNvSpPr txBox="1"/>
          <p:nvPr/>
        </p:nvSpPr>
        <p:spPr bwMode="auto">
          <a:xfrm>
            <a:off x="15727" y="4153043"/>
            <a:ext cx="1225635" cy="715089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fr-FR" sz="900" b="1" dirty="0"/>
              <a:t>Pôle Financier, RH, logistique</a:t>
            </a:r>
          </a:p>
          <a:p>
            <a:pPr algn="ctr">
              <a:defRPr/>
            </a:pPr>
            <a:endParaRPr lang="fr-FR" sz="900" b="1" dirty="0"/>
          </a:p>
          <a:p>
            <a:pPr algn="ctr">
              <a:defRPr/>
            </a:pPr>
            <a:r>
              <a:rPr lang="fr-FR" sz="900" b="1" dirty="0"/>
              <a:t>Luc Touchet</a:t>
            </a:r>
            <a:endParaRPr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3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6"/>
            <a:ext cx="10144920" cy="8447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/>
              <a:t>Organigramme Pôle Finances, RH et logistique</a:t>
            </a:r>
            <a:endParaRPr/>
          </a:p>
        </p:txBody>
      </p:sp>
      <p:cxnSp>
        <p:nvCxnSpPr>
          <p:cNvPr id="6" name="Connecteur droit 5"/>
          <p:cNvCxnSpPr>
            <a:cxnSpLocks/>
          </p:cNvCxnSpPr>
          <p:nvPr/>
        </p:nvCxnSpPr>
        <p:spPr bwMode="auto">
          <a:xfrm>
            <a:off x="1599903" y="3185548"/>
            <a:ext cx="71287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cxnSpLocks/>
            <a:stCxn id="5" idx="2"/>
          </p:cNvCxnSpPr>
          <p:nvPr/>
        </p:nvCxnSpPr>
        <p:spPr bwMode="auto">
          <a:xfrm>
            <a:off x="5124344" y="2712099"/>
            <a:ext cx="3951" cy="4734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 bwMode="auto">
          <a:xfrm>
            <a:off x="482874" y="2031062"/>
            <a:ext cx="9282939" cy="68103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Pôle Finances, RH et logistique 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pôle : Luc Touchet</a:t>
            </a:r>
            <a:endParaRPr dirty="0"/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 bwMode="auto">
          <a:xfrm>
            <a:off x="159990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cxnSpLocks/>
            <a:endCxn id="28" idx="0"/>
          </p:cNvCxnSpPr>
          <p:nvPr/>
        </p:nvCxnSpPr>
        <p:spPr bwMode="auto">
          <a:xfrm>
            <a:off x="5124343" y="3193850"/>
            <a:ext cx="0" cy="46514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cxnSpLocks/>
          </p:cNvCxnSpPr>
          <p:nvPr/>
        </p:nvCxnSpPr>
        <p:spPr bwMode="auto">
          <a:xfrm>
            <a:off x="8728695" y="3193850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 bwMode="auto">
          <a:xfrm>
            <a:off x="482874" y="3658997"/>
            <a:ext cx="2681383" cy="255389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cap="all" dirty="0"/>
              <a:t>Service finances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/>
              <a:t>Responsable : </a:t>
            </a:r>
            <a:r>
              <a:rPr lang="fr-FR" sz="1000" dirty="0"/>
              <a:t>L. Touchet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 des centres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financiers du SCD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NN (</a:t>
            </a:r>
            <a:r>
              <a:rPr lang="fr-FR" sz="1000" b="1" dirty="0" err="1">
                <a:solidFill>
                  <a:schemeClr val="tx2"/>
                </a:solidFill>
              </a:rPr>
              <a:t>coord</a:t>
            </a:r>
            <a:r>
              <a:rPr lang="fr-FR" sz="1000" b="1" dirty="0">
                <a:solidFill>
                  <a:schemeClr val="tx2"/>
                </a:solidFill>
              </a:rPr>
              <a:t>.)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NN</a:t>
            </a: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 des missions du SCD</a:t>
            </a:r>
          </a:p>
          <a:p>
            <a:pPr algn="ctr">
              <a:defRPr/>
            </a:pPr>
            <a:r>
              <a:rPr lang="fr-FR" sz="1000" dirty="0">
                <a:solidFill>
                  <a:schemeClr val="tx2"/>
                </a:solidFill>
              </a:rPr>
              <a:t>NN (</a:t>
            </a:r>
            <a:r>
              <a:rPr lang="fr-FR" sz="1000" dirty="0" err="1">
                <a:solidFill>
                  <a:schemeClr val="tx2"/>
                </a:solidFill>
              </a:rPr>
              <a:t>coord</a:t>
            </a:r>
            <a:r>
              <a:rPr lang="fr-FR" sz="1000" dirty="0">
                <a:solidFill>
                  <a:schemeClr val="tx2"/>
                </a:solidFill>
              </a:rPr>
              <a:t>.)</a:t>
            </a:r>
          </a:p>
        </p:txBody>
      </p:sp>
      <p:sp>
        <p:nvSpPr>
          <p:cNvPr id="28" name="ZoneTexte 27"/>
          <p:cNvSpPr txBox="1"/>
          <p:nvPr/>
        </p:nvSpPr>
        <p:spPr bwMode="auto">
          <a:xfrm>
            <a:off x="3783651" y="3658997"/>
            <a:ext cx="2681383" cy="269009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 RH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/>
              <a:t>L. Touchet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 administrative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du personnel du SCD</a:t>
            </a:r>
          </a:p>
          <a:p>
            <a:pPr algn="ctr">
              <a:defRPr/>
            </a:pPr>
            <a:r>
              <a:rPr lang="fr-FR" sz="1000" dirty="0">
                <a:solidFill>
                  <a:schemeClr val="tx2"/>
                </a:solidFill>
              </a:rPr>
              <a:t>NN (</a:t>
            </a:r>
            <a:r>
              <a:rPr lang="fr-FR" sz="1000" dirty="0" err="1">
                <a:solidFill>
                  <a:schemeClr val="tx2"/>
                </a:solidFill>
              </a:rPr>
              <a:t>coord</a:t>
            </a:r>
            <a:r>
              <a:rPr lang="fr-FR" sz="1000" dirty="0">
                <a:solidFill>
                  <a:schemeClr val="tx2"/>
                </a:solidFill>
              </a:rPr>
              <a:t>.)</a:t>
            </a:r>
          </a:p>
          <a:p>
            <a:pPr algn="ctr">
              <a:defRPr/>
            </a:pPr>
            <a:r>
              <a:rPr lang="fr-FR" sz="1000" dirty="0">
                <a:solidFill>
                  <a:schemeClr val="tx2"/>
                </a:solidFill>
              </a:rPr>
              <a:t>NN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i="1" dirty="0">
              <a:solidFill>
                <a:srgbClr val="FFC000"/>
              </a:solidFill>
            </a:endParaRP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 RH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sur le site de la BU santé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</p:txBody>
      </p:sp>
      <p:sp>
        <p:nvSpPr>
          <p:cNvPr id="29" name="ZoneTexte 28"/>
          <p:cNvSpPr txBox="1"/>
          <p:nvPr/>
        </p:nvSpPr>
        <p:spPr bwMode="auto">
          <a:xfrm>
            <a:off x="7144519" y="3658997"/>
            <a:ext cx="2681383" cy="344852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 LOGISTIQUE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/>
              <a:t>L. Touchet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Référents logistique</a:t>
            </a:r>
          </a:p>
          <a:p>
            <a:pPr algn="ctr">
              <a:defRPr/>
            </a:pPr>
            <a:r>
              <a:rPr lang="fr-FR" sz="1000" b="1" dirty="0"/>
              <a:t> du SCD</a:t>
            </a:r>
          </a:p>
          <a:p>
            <a:pPr algn="ctr">
              <a:defRPr/>
            </a:pPr>
            <a:r>
              <a:rPr lang="fr-FR" sz="1000" b="1" dirty="0"/>
              <a:t>Jean-François Garcia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Julien Denard</a:t>
            </a:r>
            <a:endParaRPr lang="fr-FR" sz="1000" b="1" dirty="0"/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 logistique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site BU Sciences</a:t>
            </a:r>
          </a:p>
          <a:p>
            <a:pPr algn="ctr">
              <a:defRPr/>
            </a:pPr>
            <a:r>
              <a:rPr lang="fr-FR" sz="1000" dirty="0"/>
              <a:t>Jean-François Garcia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Julien Denard</a:t>
            </a:r>
            <a:endParaRPr lang="fr-FR" sz="1000" b="1" dirty="0"/>
          </a:p>
          <a:p>
            <a:pPr algn="ctr">
              <a:defRPr/>
            </a:pPr>
            <a:endParaRPr lang="fr-FR" sz="1000" b="1" i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Référent logistique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site BU Santé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Marie-Laure Levet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64950" y="6805761"/>
            <a:ext cx="291722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/>
              <a:t>Noir gras : majeure, relation hiérarchique</a:t>
            </a:r>
          </a:p>
          <a:p>
            <a:r>
              <a:rPr lang="fr-FR" sz="1000" dirty="0"/>
              <a:t>Noir normal : majeure, relation fonctionnelle</a:t>
            </a:r>
          </a:p>
          <a:p>
            <a:r>
              <a:rPr lang="fr-FR" sz="1000" i="1" dirty="0">
                <a:solidFill>
                  <a:schemeClr val="accent2"/>
                </a:solidFill>
              </a:rPr>
              <a:t>Gris italique : mineure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4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/>
              <a:t>Organigramme Pôle Prospective et projets</a:t>
            </a:r>
            <a:endParaRPr/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 bwMode="auto">
          <a:xfrm>
            <a:off x="2319983" y="3185548"/>
            <a:ext cx="64807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cxnSpLocks/>
            <a:stCxn id="18" idx="2"/>
          </p:cNvCxnSpPr>
          <p:nvPr/>
        </p:nvCxnSpPr>
        <p:spPr bwMode="auto">
          <a:xfrm>
            <a:off x="5124344" y="2712099"/>
            <a:ext cx="3951" cy="47344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 bwMode="auto">
          <a:xfrm>
            <a:off x="482874" y="2031062"/>
            <a:ext cx="9282939" cy="68103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Pôle Prospectives et projets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pôle : Laurent Marty</a:t>
            </a:r>
            <a:endParaRPr dirty="0"/>
          </a:p>
        </p:txBody>
      </p:sp>
      <p:cxnSp>
        <p:nvCxnSpPr>
          <p:cNvPr id="24" name="Connecteur droit 23"/>
          <p:cNvCxnSpPr>
            <a:cxnSpLocks/>
          </p:cNvCxnSpPr>
          <p:nvPr/>
        </p:nvCxnSpPr>
        <p:spPr bwMode="auto">
          <a:xfrm>
            <a:off x="231998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cxnSpLocks/>
          </p:cNvCxnSpPr>
          <p:nvPr/>
        </p:nvCxnSpPr>
        <p:spPr bwMode="auto">
          <a:xfrm>
            <a:off x="630441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cxnSpLocks/>
          </p:cNvCxnSpPr>
          <p:nvPr/>
        </p:nvCxnSpPr>
        <p:spPr bwMode="auto">
          <a:xfrm>
            <a:off x="8800703" y="3185548"/>
            <a:ext cx="0" cy="54699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cxnSpLocks/>
          </p:cNvCxnSpPr>
          <p:nvPr/>
        </p:nvCxnSpPr>
        <p:spPr bwMode="auto">
          <a:xfrm flipH="1">
            <a:off x="6314842" y="3882096"/>
            <a:ext cx="10429" cy="4033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cxnSpLocks/>
          </p:cNvCxnSpPr>
          <p:nvPr/>
        </p:nvCxnSpPr>
        <p:spPr bwMode="auto">
          <a:xfrm>
            <a:off x="5452268" y="5311069"/>
            <a:ext cx="0" cy="5909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cxnSpLocks/>
          </p:cNvCxnSpPr>
          <p:nvPr/>
        </p:nvCxnSpPr>
        <p:spPr bwMode="auto">
          <a:xfrm>
            <a:off x="7268626" y="4902447"/>
            <a:ext cx="0" cy="9996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cxnSpLocks/>
          </p:cNvCxnSpPr>
          <p:nvPr/>
        </p:nvCxnSpPr>
        <p:spPr bwMode="auto">
          <a:xfrm>
            <a:off x="5463157" y="4302430"/>
            <a:ext cx="180546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</p:cNvCxnSpPr>
          <p:nvPr/>
        </p:nvCxnSpPr>
        <p:spPr bwMode="auto">
          <a:xfrm>
            <a:off x="5463157" y="4295098"/>
            <a:ext cx="0" cy="49251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7277075" y="4295098"/>
            <a:ext cx="0" cy="49251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 bwMode="auto">
          <a:xfrm>
            <a:off x="5361453" y="3587342"/>
            <a:ext cx="1906778" cy="51077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</a:t>
            </a:r>
            <a:endParaRPr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Communication</a:t>
            </a:r>
            <a:endParaRPr dirty="0"/>
          </a:p>
        </p:txBody>
      </p:sp>
      <p:sp>
        <p:nvSpPr>
          <p:cNvPr id="38" name="Rectangle : coins arrondis 5"/>
          <p:cNvSpPr/>
          <p:nvPr/>
        </p:nvSpPr>
        <p:spPr bwMode="auto">
          <a:xfrm>
            <a:off x="3472111" y="4518208"/>
            <a:ext cx="2640541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Responsable com externe, </a:t>
            </a:r>
            <a:r>
              <a:rPr lang="fr-FR" sz="1200" dirty="0"/>
              <a:t>Webmaster, </a:t>
            </a:r>
            <a:r>
              <a:rPr lang="fr-FR" sz="1200" dirty="0" err="1"/>
              <a:t>Community</a:t>
            </a:r>
            <a:r>
              <a:rPr lang="fr-FR" sz="1200" dirty="0"/>
              <a:t> Manager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b="1" dirty="0"/>
              <a:t>Vincent Détienne</a:t>
            </a:r>
            <a:endParaRPr lang="fr-FR" sz="900" b="1" dirty="0"/>
          </a:p>
        </p:txBody>
      </p:sp>
      <p:sp>
        <p:nvSpPr>
          <p:cNvPr id="39" name="Rectangle : coins arrondis 5"/>
          <p:cNvSpPr/>
          <p:nvPr/>
        </p:nvSpPr>
        <p:spPr bwMode="auto">
          <a:xfrm>
            <a:off x="6404551" y="4501505"/>
            <a:ext cx="1728150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Coordinateur com interne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  <a:endParaRPr lang="fr-FR" sz="1200" b="1"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Julie Balland</a:t>
            </a:r>
          </a:p>
        </p:txBody>
      </p:sp>
      <p:sp>
        <p:nvSpPr>
          <p:cNvPr id="42" name="Rectangle : coins arrondis 5"/>
          <p:cNvSpPr/>
          <p:nvPr/>
        </p:nvSpPr>
        <p:spPr bwMode="auto">
          <a:xfrm>
            <a:off x="4048175" y="5550832"/>
            <a:ext cx="4608512" cy="180474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GROUPE COMMUNICATION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EXTERNE et INTERNE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Correspondants des services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É. Bligny, C. Millon(DSP) ; P. Viguier (DSP, action culturelle); L. Leclerc, S. </a:t>
            </a:r>
            <a:r>
              <a:rPr lang="fr-FR" sz="1000" i="1" dirty="0" err="1">
                <a:solidFill>
                  <a:schemeClr val="accent2"/>
                </a:solidFill>
              </a:rPr>
              <a:t>Fourquin</a:t>
            </a:r>
            <a:r>
              <a:rPr lang="fr-FR" sz="1000" i="1" dirty="0">
                <a:solidFill>
                  <a:schemeClr val="accent2"/>
                </a:solidFill>
              </a:rPr>
              <a:t> (DARSO) ; L. </a:t>
            </a:r>
            <a:r>
              <a:rPr lang="fr-FR" sz="1000" i="1" dirty="0" err="1">
                <a:solidFill>
                  <a:schemeClr val="accent2"/>
                </a:solidFill>
              </a:rPr>
              <a:t>Moisand</a:t>
            </a:r>
            <a:r>
              <a:rPr lang="fr-FR" sz="1000" i="1" dirty="0">
                <a:solidFill>
                  <a:schemeClr val="accent2"/>
                </a:solidFill>
              </a:rPr>
              <a:t> (DFCI) ; B. de </a:t>
            </a:r>
            <a:r>
              <a:rPr lang="fr-FR" sz="1000" i="1" dirty="0" err="1">
                <a:solidFill>
                  <a:schemeClr val="accent2"/>
                </a:solidFill>
              </a:rPr>
              <a:t>Volontat</a:t>
            </a:r>
            <a:r>
              <a:rPr lang="fr-FR" sz="1000" i="1" dirty="0">
                <a:solidFill>
                  <a:schemeClr val="accent2"/>
                </a:solidFill>
              </a:rPr>
              <a:t> (DRD) ; 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H. de </a:t>
            </a:r>
            <a:r>
              <a:rPr lang="fr-FR" sz="1000" i="1" dirty="0" err="1">
                <a:solidFill>
                  <a:schemeClr val="accent2"/>
                </a:solidFill>
              </a:rPr>
              <a:t>Daran</a:t>
            </a:r>
            <a:r>
              <a:rPr lang="fr-FR" sz="1000" i="1" dirty="0">
                <a:solidFill>
                  <a:schemeClr val="accent2"/>
                </a:solidFill>
              </a:rPr>
              <a:t> (P2E), J-F. Garcia (PFRHL), V. Détienne (PIOD)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Bibliothèques IUT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Gaëlle Pascalet</a:t>
            </a:r>
          </a:p>
        </p:txBody>
      </p:sp>
      <p:sp>
        <p:nvSpPr>
          <p:cNvPr id="32" name="ZoneTexte 31"/>
          <p:cNvSpPr txBox="1"/>
          <p:nvPr/>
        </p:nvSpPr>
        <p:spPr bwMode="auto">
          <a:xfrm>
            <a:off x="7740345" y="3573636"/>
            <a:ext cx="2120716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Service</a:t>
            </a:r>
            <a:endParaRPr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Formation continue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  <a:endParaRPr lang="fr-FR" sz="12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Julie Balland</a:t>
            </a:r>
          </a:p>
        </p:txBody>
      </p:sp>
      <p:sp>
        <p:nvSpPr>
          <p:cNvPr id="22" name="ZoneTexte 21"/>
          <p:cNvSpPr txBox="1"/>
          <p:nvPr/>
        </p:nvSpPr>
        <p:spPr bwMode="auto">
          <a:xfrm>
            <a:off x="646316" y="3587341"/>
            <a:ext cx="3952372" cy="71508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Implication des usagers, qualité, suivi des projets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Delphine </a:t>
            </a:r>
            <a:r>
              <a:rPr lang="fr-FR" sz="1200" b="1" dirty="0" err="1">
                <a:solidFill>
                  <a:schemeClr val="tx2"/>
                </a:solidFill>
              </a:rPr>
              <a:t>Bramaz</a:t>
            </a:r>
            <a:endParaRPr lang="fr-FR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5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/>
              <a:t>Organigramme Pôle Evaluation et enquêtes</a:t>
            </a:r>
            <a:endParaRPr/>
          </a:p>
        </p:txBody>
      </p:sp>
      <p:sp>
        <p:nvSpPr>
          <p:cNvPr id="13" name="ZoneTexte 12"/>
          <p:cNvSpPr txBox="1"/>
          <p:nvPr/>
        </p:nvSpPr>
        <p:spPr bwMode="auto">
          <a:xfrm>
            <a:off x="482874" y="2031062"/>
            <a:ext cx="9282939" cy="68103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 b="1" dirty="0"/>
              <a:t>Pôle Evaluation et enquêtes</a:t>
            </a:r>
            <a:endParaRPr dirty="0"/>
          </a:p>
          <a:p>
            <a:pPr algn="ctr">
              <a:defRPr/>
            </a:pPr>
            <a:r>
              <a:rPr lang="fr-FR" sz="1400" b="1" dirty="0"/>
              <a:t>Chef de pôle : Henriette de </a:t>
            </a:r>
            <a:r>
              <a:rPr lang="fr-FR" sz="1400" b="1" dirty="0" err="1"/>
              <a:t>Daran</a:t>
            </a:r>
            <a:endParaRPr dirty="0"/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auto">
          <a:xfrm>
            <a:off x="5052336" y="3343210"/>
            <a:ext cx="3951" cy="101427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cxnSpLocks/>
          </p:cNvCxnSpPr>
          <p:nvPr/>
        </p:nvCxnSpPr>
        <p:spPr bwMode="auto">
          <a:xfrm flipV="1">
            <a:off x="1491891" y="3343210"/>
            <a:ext cx="7037866" cy="61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cxnSpLocks/>
          </p:cNvCxnSpPr>
          <p:nvPr/>
        </p:nvCxnSpPr>
        <p:spPr bwMode="auto">
          <a:xfrm>
            <a:off x="5052336" y="2730763"/>
            <a:ext cx="3951" cy="61244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cxnSpLocks/>
            <a:endCxn id="25" idx="0"/>
          </p:cNvCxnSpPr>
          <p:nvPr/>
        </p:nvCxnSpPr>
        <p:spPr bwMode="auto">
          <a:xfrm flipH="1">
            <a:off x="8529757" y="3343210"/>
            <a:ext cx="2" cy="5254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cxnSpLocks/>
          </p:cNvCxnSpPr>
          <p:nvPr/>
        </p:nvCxnSpPr>
        <p:spPr bwMode="auto">
          <a:xfrm>
            <a:off x="1491891" y="3343209"/>
            <a:ext cx="0" cy="101427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 bwMode="auto">
          <a:xfrm>
            <a:off x="560081" y="3868623"/>
            <a:ext cx="1906383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Coordination </a:t>
            </a:r>
            <a:endParaRPr dirty="0"/>
          </a:p>
          <a:p>
            <a:pPr algn="ctr">
              <a:defRPr/>
            </a:pPr>
            <a:r>
              <a:rPr lang="fr-FR" sz="1200" b="1" dirty="0"/>
              <a:t>Tableaux de bord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Non pourvu</a:t>
            </a:r>
          </a:p>
        </p:txBody>
      </p:sp>
      <p:sp>
        <p:nvSpPr>
          <p:cNvPr id="25" name="ZoneTexte 24"/>
          <p:cNvSpPr txBox="1"/>
          <p:nvPr/>
        </p:nvSpPr>
        <p:spPr bwMode="auto">
          <a:xfrm>
            <a:off x="7576565" y="3868623"/>
            <a:ext cx="1906383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Coordination Statistiques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  <a:endParaRPr lang="fr-FR" sz="1200" b="1" dirty="0"/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Karine </a:t>
            </a:r>
            <a:r>
              <a:rPr lang="fr-FR" sz="1200" i="1" dirty="0" err="1">
                <a:solidFill>
                  <a:schemeClr val="accent2"/>
                </a:solidFill>
              </a:rPr>
              <a:t>Pistre</a:t>
            </a:r>
            <a:endParaRPr i="1" dirty="0">
              <a:solidFill>
                <a:schemeClr val="accent2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 bwMode="auto">
          <a:xfrm>
            <a:off x="4103785" y="3870136"/>
            <a:ext cx="1897102" cy="91940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Coordination </a:t>
            </a:r>
            <a:endParaRPr dirty="0"/>
          </a:p>
          <a:p>
            <a:pPr algn="ctr">
              <a:defRPr/>
            </a:pPr>
            <a:r>
              <a:rPr lang="fr-FR" sz="1200" b="1" dirty="0"/>
              <a:t>Enquêtes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Delphine </a:t>
            </a:r>
            <a:r>
              <a:rPr lang="fr-FR" sz="1200" i="1" dirty="0" err="1">
                <a:solidFill>
                  <a:schemeClr val="accent2"/>
                </a:solidFill>
              </a:rPr>
              <a:t>Bramaz</a:t>
            </a:r>
            <a:endParaRPr lang="fr-FR" sz="1200" i="1" dirty="0">
              <a:solidFill>
                <a:schemeClr val="accent2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 bwMode="auto">
          <a:xfrm>
            <a:off x="7576565" y="5221585"/>
            <a:ext cx="1906383" cy="149828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b="1" dirty="0"/>
              <a:t>Correspondants Statistiques dans les services</a:t>
            </a:r>
          </a:p>
          <a:p>
            <a:pPr algn="ctr">
              <a:defRPr/>
            </a:pPr>
            <a:r>
              <a:rPr lang="fr-FR" sz="1200" b="1" dirty="0">
                <a:solidFill>
                  <a:srgbClr val="FFC000"/>
                </a:solidFill>
              </a:rPr>
              <a:t>--------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L. </a:t>
            </a:r>
            <a:r>
              <a:rPr lang="fr-FR" sz="1200" i="1" dirty="0" err="1">
                <a:solidFill>
                  <a:schemeClr val="accent2"/>
                </a:solidFill>
              </a:rPr>
              <a:t>Moisand</a:t>
            </a:r>
            <a:r>
              <a:rPr lang="fr-FR" sz="1200" i="1" dirty="0">
                <a:solidFill>
                  <a:schemeClr val="accent2"/>
                </a:solidFill>
              </a:rPr>
              <a:t> (DRD)</a:t>
            </a:r>
          </a:p>
          <a:p>
            <a:pPr algn="ctr">
              <a:defRPr/>
            </a:pPr>
            <a:r>
              <a:rPr lang="fr-FR" sz="1100" i="1" dirty="0">
                <a:solidFill>
                  <a:schemeClr val="accent2"/>
                </a:solidFill>
              </a:rPr>
              <a:t>autres départements en cours de nomination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05D39C7E-1B34-4F73-876E-60FBA1E155EC}"/>
              </a:ext>
            </a:extLst>
          </p:cNvPr>
          <p:cNvCxnSpPr>
            <a:cxnSpLocks/>
            <a:stCxn id="25" idx="2"/>
            <a:endCxn id="14" idx="0"/>
          </p:cNvCxnSpPr>
          <p:nvPr/>
        </p:nvCxnSpPr>
        <p:spPr bwMode="auto">
          <a:xfrm>
            <a:off x="8529757" y="4788024"/>
            <a:ext cx="0" cy="4335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>
          <a:xfrm>
            <a:off x="10301597" y="-346681"/>
            <a:ext cx="387041" cy="402652"/>
          </a:xfrm>
        </p:spPr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6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6"/>
            <a:ext cx="10144920" cy="8447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/>
              <a:t>Organigramme Pôle Ingénierie et outils documentaires</a:t>
            </a:r>
            <a:endParaRPr dirty="0"/>
          </a:p>
        </p:txBody>
      </p:sp>
      <p:sp>
        <p:nvSpPr>
          <p:cNvPr id="51" name=" 50"/>
          <p:cNvSpPr/>
          <p:nvPr/>
        </p:nvSpPr>
        <p:spPr bwMode="auto">
          <a:xfrm>
            <a:off x="5489183" y="3045340"/>
            <a:ext cx="254916" cy="41151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  <p:cxnSp>
        <p:nvCxnSpPr>
          <p:cNvPr id="5" name="Connecteur droit 4"/>
          <p:cNvCxnSpPr>
            <a:cxnSpLocks/>
          </p:cNvCxnSpPr>
          <p:nvPr/>
        </p:nvCxnSpPr>
        <p:spPr bwMode="auto">
          <a:xfrm>
            <a:off x="1527895" y="2830313"/>
            <a:ext cx="8201855" cy="1169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cxnSpLocks/>
            <a:stCxn id="39" idx="2"/>
          </p:cNvCxnSpPr>
          <p:nvPr/>
        </p:nvCxnSpPr>
        <p:spPr bwMode="auto">
          <a:xfrm flipH="1">
            <a:off x="5109133" y="2215936"/>
            <a:ext cx="1" cy="6280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Rectangle : coins arrondis 4"/>
          <p:cNvSpPr/>
          <p:nvPr/>
        </p:nvSpPr>
        <p:spPr bwMode="auto">
          <a:xfrm>
            <a:off x="482874" y="1519112"/>
            <a:ext cx="9252519" cy="69682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Pôle Ingénierie et outils documentaires</a:t>
            </a:r>
            <a:endParaRPr sz="2000" dirty="0"/>
          </a:p>
          <a:p>
            <a:pPr algn="ctr">
              <a:defRPr/>
            </a:pPr>
            <a:r>
              <a:rPr lang="fr-FR" sz="1400" b="1" dirty="0"/>
              <a:t>Chef de pôle : Soraya </a:t>
            </a:r>
            <a:r>
              <a:rPr lang="fr-FR" sz="1400" b="1" dirty="0" err="1"/>
              <a:t>Demay</a:t>
            </a:r>
            <a:endParaRPr lang="fr-FR" sz="1400" dirty="0"/>
          </a:p>
        </p:txBody>
      </p: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4982398" y="2845321"/>
            <a:ext cx="1881" cy="15907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cxnSpLocks/>
            <a:endCxn id="44" idx="0"/>
          </p:cNvCxnSpPr>
          <p:nvPr/>
        </p:nvCxnSpPr>
        <p:spPr bwMode="auto">
          <a:xfrm>
            <a:off x="7681536" y="2843944"/>
            <a:ext cx="1" cy="14517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cxnSpLocks/>
          </p:cNvCxnSpPr>
          <p:nvPr/>
        </p:nvCxnSpPr>
        <p:spPr bwMode="auto">
          <a:xfrm>
            <a:off x="9702656" y="2842008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cxnSpLocks/>
          </p:cNvCxnSpPr>
          <p:nvPr/>
        </p:nvCxnSpPr>
        <p:spPr bwMode="auto">
          <a:xfrm>
            <a:off x="1527895" y="2842008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cxnSpLocks/>
          </p:cNvCxnSpPr>
          <p:nvPr/>
        </p:nvCxnSpPr>
        <p:spPr bwMode="auto">
          <a:xfrm>
            <a:off x="4071622" y="5114181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cxnSpLocks/>
          </p:cNvCxnSpPr>
          <p:nvPr/>
        </p:nvCxnSpPr>
        <p:spPr bwMode="auto">
          <a:xfrm>
            <a:off x="5269460" y="5570387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cxnSpLocks/>
            <a:stCxn id="45" idx="2"/>
            <a:endCxn id="54" idx="0"/>
          </p:cNvCxnSpPr>
          <p:nvPr/>
        </p:nvCxnSpPr>
        <p:spPr bwMode="auto">
          <a:xfrm flipH="1">
            <a:off x="9702656" y="4164586"/>
            <a:ext cx="5348" cy="33622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cxnSpLocks/>
            <a:stCxn id="41" idx="2"/>
            <a:endCxn id="40" idx="0"/>
          </p:cNvCxnSpPr>
          <p:nvPr/>
        </p:nvCxnSpPr>
        <p:spPr bwMode="auto">
          <a:xfrm flipH="1">
            <a:off x="760320" y="3751853"/>
            <a:ext cx="767575" cy="41273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cxnSpLocks/>
            <a:stCxn id="41" idx="2"/>
            <a:endCxn id="52" idx="0"/>
          </p:cNvCxnSpPr>
          <p:nvPr/>
        </p:nvCxnSpPr>
        <p:spPr bwMode="auto">
          <a:xfrm>
            <a:off x="1527895" y="3751853"/>
            <a:ext cx="786880" cy="41273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cxnSpLocks/>
            <a:stCxn id="43" idx="2"/>
            <a:endCxn id="49" idx="0"/>
          </p:cNvCxnSpPr>
          <p:nvPr/>
        </p:nvCxnSpPr>
        <p:spPr bwMode="auto">
          <a:xfrm>
            <a:off x="4964250" y="3753552"/>
            <a:ext cx="756583" cy="4110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cxnSpLocks/>
            <a:stCxn id="43" idx="2"/>
            <a:endCxn id="48" idx="0"/>
          </p:cNvCxnSpPr>
          <p:nvPr/>
        </p:nvCxnSpPr>
        <p:spPr bwMode="auto">
          <a:xfrm flipH="1">
            <a:off x="4069741" y="3753552"/>
            <a:ext cx="894509" cy="4110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cxnSpLocks/>
            <a:stCxn id="44" idx="2"/>
            <a:endCxn id="50" idx="0"/>
          </p:cNvCxnSpPr>
          <p:nvPr/>
        </p:nvCxnSpPr>
        <p:spPr bwMode="auto">
          <a:xfrm>
            <a:off x="7681537" y="3821186"/>
            <a:ext cx="0" cy="343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cxnSpLocks/>
            <a:stCxn id="40" idx="2"/>
            <a:endCxn id="61" idx="0"/>
          </p:cNvCxnSpPr>
          <p:nvPr/>
        </p:nvCxnSpPr>
        <p:spPr bwMode="auto">
          <a:xfrm flipH="1">
            <a:off x="755618" y="5155468"/>
            <a:ext cx="4702" cy="4131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0" name="Rectangle : coins arrondis 5"/>
          <p:cNvSpPr/>
          <p:nvPr/>
        </p:nvSpPr>
        <p:spPr bwMode="auto">
          <a:xfrm>
            <a:off x="6567720" y="4164586"/>
            <a:ext cx="2227634" cy="329300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Administrateurs Circulation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Suze Millan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Laetitia </a:t>
            </a:r>
            <a:r>
              <a:rPr lang="fr-FR" sz="1000" i="1" dirty="0" err="1">
                <a:solidFill>
                  <a:schemeClr val="accent2"/>
                </a:solidFill>
              </a:rPr>
              <a:t>Grare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/>
              <a:t>Administratrice Signalement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Soraya Demay</a:t>
            </a:r>
            <a:endParaRPr lang="fr-FR" sz="1000" b="1" dirty="0"/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Administrateurs Acquisitions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</a:t>
            </a:r>
            <a:r>
              <a:rPr lang="fr-FR" sz="1000" i="1" dirty="0" err="1">
                <a:solidFill>
                  <a:schemeClr val="accent2"/>
                </a:solidFill>
              </a:rPr>
              <a:t>Daudé</a:t>
            </a:r>
            <a:r>
              <a:rPr lang="fr-FR" sz="1000" i="1" dirty="0">
                <a:solidFill>
                  <a:schemeClr val="accent2"/>
                </a:solidFill>
              </a:rPr>
              <a:t> 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 Gaëlle Pascalet</a:t>
            </a: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 Périodiques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 </a:t>
            </a:r>
            <a:r>
              <a:rPr lang="fr-FR" sz="1000" i="1" dirty="0" err="1">
                <a:solidFill>
                  <a:schemeClr val="accent2"/>
                </a:solidFill>
              </a:rPr>
              <a:t>Pinier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Administrateur KB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Beyhan Kara</a:t>
            </a:r>
          </a:p>
          <a:p>
            <a:pPr algn="ctr">
              <a:defRPr/>
            </a:pPr>
            <a:r>
              <a:rPr lang="fr-FR" sz="1000" b="1" i="1" dirty="0">
                <a:solidFill>
                  <a:srgbClr val="FFC000"/>
                </a:solidFill>
              </a:rPr>
              <a:t>---------</a:t>
            </a:r>
            <a:endParaRPr lang="fr-FR" sz="1000" b="1" dirty="0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Correspondant Primo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</p:txBody>
      </p:sp>
      <p:sp>
        <p:nvSpPr>
          <p:cNvPr id="52" name="Rectangle : coins arrondis 31"/>
          <p:cNvSpPr/>
          <p:nvPr/>
        </p:nvSpPr>
        <p:spPr bwMode="auto">
          <a:xfrm>
            <a:off x="1680764" y="4164586"/>
            <a:ext cx="1268022" cy="275922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Chargés du signalement des ressources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Gwenola </a:t>
            </a:r>
            <a:r>
              <a:rPr lang="fr-FR" sz="1000" i="1" dirty="0" err="1">
                <a:solidFill>
                  <a:schemeClr val="accent2"/>
                </a:solidFill>
              </a:rPr>
              <a:t>Kubiak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Karine Virenque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Martine </a:t>
            </a:r>
            <a:r>
              <a:rPr lang="fr-FR" sz="1000" i="1" dirty="0" err="1">
                <a:solidFill>
                  <a:schemeClr val="accent2"/>
                </a:solidFill>
              </a:rPr>
              <a:t>Delamotte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Célia </a:t>
            </a:r>
            <a:r>
              <a:rPr lang="fr-FR" sz="1000" i="1" dirty="0" err="1">
                <a:solidFill>
                  <a:schemeClr val="accent2"/>
                </a:solidFill>
              </a:rPr>
              <a:t>Dedieu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Hadda </a:t>
            </a:r>
            <a:r>
              <a:rPr lang="fr-FR" sz="1000" i="1" dirty="0" err="1">
                <a:solidFill>
                  <a:schemeClr val="accent2"/>
                </a:solidFill>
              </a:rPr>
              <a:t>Morsly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Jean-François Garcia</a:t>
            </a:r>
          </a:p>
        </p:txBody>
      </p:sp>
      <p:sp>
        <p:nvSpPr>
          <p:cNvPr id="54" name="Rectangle : coins arrondis 5"/>
          <p:cNvSpPr/>
          <p:nvPr/>
        </p:nvSpPr>
        <p:spPr bwMode="auto">
          <a:xfrm>
            <a:off x="8991490" y="4500813"/>
            <a:ext cx="1422331" cy="133427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 du suivi des outils informatiques et portails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</p:txBody>
      </p:sp>
      <p:sp>
        <p:nvSpPr>
          <p:cNvPr id="61" name="Rectangle : coins arrondis 25"/>
          <p:cNvSpPr/>
          <p:nvPr/>
        </p:nvSpPr>
        <p:spPr bwMode="auto">
          <a:xfrm>
            <a:off x="122018" y="5568605"/>
            <a:ext cx="1267200" cy="103813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la réception des documents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Véronique </a:t>
            </a:r>
            <a:r>
              <a:rPr lang="fr-FR" sz="1000" i="1" dirty="0" err="1">
                <a:solidFill>
                  <a:schemeClr val="accent2"/>
                </a:solidFill>
              </a:rPr>
              <a:t>Carbillet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40" name="Rectangle : coins arrondis 5"/>
          <p:cNvSpPr/>
          <p:nvPr/>
        </p:nvSpPr>
        <p:spPr bwMode="auto">
          <a:xfrm>
            <a:off x="126309" y="4164586"/>
            <a:ext cx="1268022" cy="99088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Coordinateur Réception des documents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sz="1000" dirty="0"/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Martine </a:t>
            </a:r>
            <a:r>
              <a:rPr lang="fr-FR" sz="1000" b="1" dirty="0" err="1">
                <a:solidFill>
                  <a:schemeClr val="tx2"/>
                </a:solidFill>
              </a:rPr>
              <a:t>Delamotte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41" name="Rectangle : coins arrondis 8"/>
          <p:cNvSpPr/>
          <p:nvPr/>
        </p:nvSpPr>
        <p:spPr bwMode="auto">
          <a:xfrm>
            <a:off x="375767" y="2975582"/>
            <a:ext cx="2304256" cy="77627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SIGNALEMENT DES RESSOURCES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/>
              <a:t>Responsable  : </a:t>
            </a:r>
            <a:r>
              <a:rPr lang="fr-FR" sz="1000" dirty="0"/>
              <a:t>S. </a:t>
            </a:r>
            <a:r>
              <a:rPr lang="fr-FR" sz="1000" dirty="0" err="1"/>
              <a:t>Demay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44" name="Rectangle : coins arrondis 8"/>
          <p:cNvSpPr/>
          <p:nvPr/>
        </p:nvSpPr>
        <p:spPr bwMode="auto">
          <a:xfrm>
            <a:off x="6642622" y="2989123"/>
            <a:ext cx="2077829" cy="8320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SERVICE SIGB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Coordinateur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</a:t>
            </a:r>
            <a:r>
              <a:rPr lang="fr-FR" sz="1000" i="1" dirty="0" err="1">
                <a:solidFill>
                  <a:schemeClr val="accent2"/>
                </a:solidFill>
              </a:rPr>
              <a:t>Daudé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cxnSp>
        <p:nvCxnSpPr>
          <p:cNvPr id="53" name="Connecteur droit 52"/>
          <p:cNvCxnSpPr>
            <a:cxnSpLocks/>
          </p:cNvCxnSpPr>
          <p:nvPr/>
        </p:nvCxnSpPr>
        <p:spPr bwMode="auto">
          <a:xfrm>
            <a:off x="5717527" y="5114181"/>
            <a:ext cx="0" cy="43536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Rectangle : coins arrondis 8"/>
          <p:cNvSpPr/>
          <p:nvPr/>
        </p:nvSpPr>
        <p:spPr bwMode="auto">
          <a:xfrm>
            <a:off x="8959121" y="2975582"/>
            <a:ext cx="1497766" cy="118900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cap="all" dirty="0"/>
              <a:t>Coordinateur outils informatiques et portails documentaires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cap="all" dirty="0"/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Pierre </a:t>
            </a:r>
            <a:r>
              <a:rPr lang="fr-FR" sz="1000" i="1" dirty="0" err="1">
                <a:solidFill>
                  <a:schemeClr val="accent2"/>
                </a:solidFill>
              </a:rPr>
              <a:t>Naegelen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43" name="Rectangle : coins arrondis 8"/>
          <p:cNvSpPr/>
          <p:nvPr/>
        </p:nvSpPr>
        <p:spPr bwMode="auto">
          <a:xfrm>
            <a:off x="4028146" y="2977281"/>
            <a:ext cx="1872208" cy="77627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cap="all" dirty="0">
                <a:solidFill>
                  <a:schemeClr val="tx1"/>
                </a:solidFill>
              </a:rPr>
              <a:t>Service Thèses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/>
              <a:t>Responsable  : </a:t>
            </a:r>
            <a:r>
              <a:rPr lang="fr-FR" sz="1000" dirty="0"/>
              <a:t>S. </a:t>
            </a:r>
            <a:r>
              <a:rPr lang="fr-FR" sz="1000" dirty="0" err="1"/>
              <a:t>Demay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49" name="Rectangle : coins arrondis 5"/>
          <p:cNvSpPr/>
          <p:nvPr/>
        </p:nvSpPr>
        <p:spPr bwMode="auto">
          <a:xfrm>
            <a:off x="5011935" y="4164586"/>
            <a:ext cx="1417795" cy="100336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Coordinateur du signalement documentaire des thèses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Johanna </a:t>
            </a:r>
            <a:r>
              <a:rPr lang="fr-FR" sz="1000" b="1" dirty="0" err="1">
                <a:solidFill>
                  <a:srgbClr val="000000"/>
                </a:solidFill>
              </a:rPr>
              <a:t>Courdès</a:t>
            </a:r>
            <a:endParaRPr lang="fr-FR" sz="1000" b="1" dirty="0">
              <a:solidFill>
                <a:srgbClr val="000000"/>
              </a:solidFill>
            </a:endParaRPr>
          </a:p>
        </p:txBody>
      </p:sp>
      <p:sp>
        <p:nvSpPr>
          <p:cNvPr id="65" name="Rectangle : coins arrondis 45"/>
          <p:cNvSpPr/>
          <p:nvPr/>
        </p:nvSpPr>
        <p:spPr bwMode="auto">
          <a:xfrm>
            <a:off x="5011935" y="5339785"/>
            <a:ext cx="1417795" cy="150424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Chargées du signalement documentaire des thèses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Alicia </a:t>
            </a:r>
            <a:r>
              <a:rPr lang="fr-FR" sz="1000" i="1" dirty="0" err="1">
                <a:solidFill>
                  <a:schemeClr val="accent2"/>
                </a:solidFill>
              </a:rPr>
              <a:t>Bensom-Rumiz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Florence Sisteron</a:t>
            </a:r>
          </a:p>
          <a:p>
            <a:pPr algn="ctr">
              <a:defRPr/>
            </a:pPr>
            <a:endParaRPr lang="fr-FR" sz="1000" b="1" dirty="0">
              <a:solidFill>
                <a:srgbClr val="FF0000"/>
              </a:solidFill>
            </a:endParaRPr>
          </a:p>
        </p:txBody>
      </p:sp>
      <p:sp>
        <p:nvSpPr>
          <p:cNvPr id="48" name="Rectangle : coins arrondis 5"/>
          <p:cNvSpPr/>
          <p:nvPr/>
        </p:nvSpPr>
        <p:spPr bwMode="auto">
          <a:xfrm>
            <a:off x="3355373" y="4164586"/>
            <a:ext cx="1428736" cy="91014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Coordinateur Dépôt et mise en ligne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Pascale Roth</a:t>
            </a:r>
          </a:p>
        </p:txBody>
      </p:sp>
      <p:sp>
        <p:nvSpPr>
          <p:cNvPr id="63" name="Rectangle : coins arrondis 32"/>
          <p:cNvSpPr/>
          <p:nvPr/>
        </p:nvSpPr>
        <p:spPr bwMode="auto">
          <a:xfrm>
            <a:off x="3355374" y="5339785"/>
            <a:ext cx="1428745" cy="149577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Chargées du dépôt et de la mise en ligne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Béatrice Castro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Suzanne </a:t>
            </a:r>
            <a:r>
              <a:rPr lang="fr-FR" sz="1000" b="1" dirty="0" err="1">
                <a:solidFill>
                  <a:schemeClr val="tx1"/>
                </a:solidFill>
              </a:rPr>
              <a:t>Millan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Carine </a:t>
            </a:r>
            <a:r>
              <a:rPr lang="fr-FR" sz="1000" i="1" dirty="0" err="1">
                <a:solidFill>
                  <a:schemeClr val="accent2"/>
                </a:solidFill>
              </a:rPr>
              <a:t>Lagaillarde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Florence Sisteron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Cécile </a:t>
            </a:r>
            <a:r>
              <a:rPr lang="fr-FR" sz="1000" b="1" dirty="0" err="1">
                <a:solidFill>
                  <a:schemeClr val="tx1"/>
                </a:solidFill>
              </a:rPr>
              <a:t>Pallu</a:t>
            </a:r>
            <a:endParaRPr lang="fr-FR" sz="1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0" name="Connecteur droit 39"/>
          <p:cNvCxnSpPr>
            <a:cxnSpLocks/>
          </p:cNvCxnSpPr>
          <p:nvPr/>
        </p:nvCxnSpPr>
        <p:spPr bwMode="auto">
          <a:xfrm>
            <a:off x="9162195" y="2855884"/>
            <a:ext cx="0" cy="688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cxnSpLocks/>
          </p:cNvCxnSpPr>
          <p:nvPr/>
        </p:nvCxnSpPr>
        <p:spPr bwMode="auto">
          <a:xfrm>
            <a:off x="5702913" y="2867973"/>
            <a:ext cx="0" cy="688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cxnSpLocks/>
          </p:cNvCxnSpPr>
          <p:nvPr/>
        </p:nvCxnSpPr>
        <p:spPr bwMode="auto">
          <a:xfrm>
            <a:off x="1856612" y="2867973"/>
            <a:ext cx="0" cy="688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7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6"/>
            <a:ext cx="10144920" cy="87654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 dirty="0">
                <a:solidFill>
                  <a:srgbClr val="FFC000"/>
                </a:solidFill>
              </a:rPr>
              <a:t>Organigramme Département Formation aux Compétences informationnelles</a:t>
            </a:r>
            <a:endParaRPr dirty="0"/>
          </a:p>
        </p:txBody>
      </p:sp>
      <p:sp>
        <p:nvSpPr>
          <p:cNvPr id="37" name="Rectangle : coins arrondis 4"/>
          <p:cNvSpPr/>
          <p:nvPr/>
        </p:nvSpPr>
        <p:spPr bwMode="auto">
          <a:xfrm>
            <a:off x="631275" y="1529340"/>
            <a:ext cx="9252519" cy="78156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/>
              <a:t>Département Formation aux Compétences Informationnelles </a:t>
            </a:r>
            <a:endParaRPr sz="2000" dirty="0"/>
          </a:p>
          <a:p>
            <a:pPr algn="ctr">
              <a:defRPr/>
            </a:pPr>
            <a:r>
              <a:rPr lang="fr-FR" sz="1400" b="1" dirty="0"/>
              <a:t>Chef de département : Fabienne Rosier</a:t>
            </a:r>
            <a:endParaRPr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 bwMode="auto">
          <a:xfrm>
            <a:off x="1856612" y="2867973"/>
            <a:ext cx="73008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cxnSpLocks/>
            <a:stCxn id="37" idx="2"/>
          </p:cNvCxnSpPr>
          <p:nvPr/>
        </p:nvCxnSpPr>
        <p:spPr bwMode="auto">
          <a:xfrm flipH="1">
            <a:off x="5257533" y="2310908"/>
            <a:ext cx="2" cy="55706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cxnSpLocks/>
            <a:endCxn id="46" idx="0"/>
          </p:cNvCxnSpPr>
          <p:nvPr/>
        </p:nvCxnSpPr>
        <p:spPr bwMode="auto">
          <a:xfrm>
            <a:off x="1007976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6" name="Connecteur droit 75"/>
          <p:cNvCxnSpPr>
            <a:cxnSpLocks/>
            <a:endCxn id="51" idx="0"/>
          </p:cNvCxnSpPr>
          <p:nvPr/>
        </p:nvCxnSpPr>
        <p:spPr bwMode="auto">
          <a:xfrm>
            <a:off x="2698717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Connecteur droit 81"/>
          <p:cNvCxnSpPr>
            <a:cxnSpLocks/>
          </p:cNvCxnSpPr>
          <p:nvPr/>
        </p:nvCxnSpPr>
        <p:spPr bwMode="auto">
          <a:xfrm flipH="1">
            <a:off x="5624693" y="5699160"/>
            <a:ext cx="2" cy="5177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Rectangle : coins arrondis 8"/>
          <p:cNvSpPr/>
          <p:nvPr/>
        </p:nvSpPr>
        <p:spPr bwMode="auto">
          <a:xfrm>
            <a:off x="7518757" y="3205361"/>
            <a:ext cx="2981074" cy="96428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MISSION FORMATION DES DOCTORANTS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Marie </a:t>
            </a:r>
            <a:r>
              <a:rPr lang="fr-FR" sz="1000" b="1" dirty="0" err="1">
                <a:solidFill>
                  <a:schemeClr val="tx2"/>
                </a:solidFill>
              </a:rPr>
              <a:t>Moisand</a:t>
            </a:r>
            <a:endParaRPr lang="fr-FR" sz="1000" b="1" dirty="0">
              <a:solidFill>
                <a:schemeClr val="tx2"/>
              </a:solidFill>
            </a:endParaRPr>
          </a:p>
        </p:txBody>
      </p:sp>
      <p:cxnSp>
        <p:nvCxnSpPr>
          <p:cNvPr id="55" name="Connecteur droit 54"/>
          <p:cNvCxnSpPr>
            <a:cxnSpLocks/>
            <a:stCxn id="39" idx="2"/>
          </p:cNvCxnSpPr>
          <p:nvPr/>
        </p:nvCxnSpPr>
        <p:spPr bwMode="auto">
          <a:xfrm>
            <a:off x="1921069" y="4114133"/>
            <a:ext cx="0" cy="23730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cxnSpLocks/>
          </p:cNvCxnSpPr>
          <p:nvPr/>
        </p:nvCxnSpPr>
        <p:spPr bwMode="auto">
          <a:xfrm flipV="1">
            <a:off x="992317" y="4348636"/>
            <a:ext cx="1713600" cy="169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Rectangle : coins arrondis 8"/>
          <p:cNvSpPr/>
          <p:nvPr/>
        </p:nvSpPr>
        <p:spPr bwMode="auto">
          <a:xfrm>
            <a:off x="188798" y="4573513"/>
            <a:ext cx="1638355" cy="233002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L1 FSI &amp; F2SMH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Mathilde </a:t>
            </a:r>
            <a:r>
              <a:rPr lang="fr-FR" sz="1000" i="1" dirty="0" err="1">
                <a:solidFill>
                  <a:schemeClr val="accent2"/>
                </a:solidFill>
              </a:rPr>
              <a:t>Causel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Sandra Baron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Célia Dedieu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Pauline </a:t>
            </a:r>
            <a:r>
              <a:rPr lang="fr-FR" sz="1000" i="1" dirty="0" err="1">
                <a:solidFill>
                  <a:schemeClr val="accent2"/>
                </a:solidFill>
              </a:rPr>
              <a:t>Gorla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Carine </a:t>
            </a:r>
            <a:r>
              <a:rPr lang="fr-FR" sz="1000" i="1" dirty="0" err="1">
                <a:solidFill>
                  <a:schemeClr val="accent2"/>
                </a:solidFill>
              </a:rPr>
              <a:t>Lagaillarde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Liza </a:t>
            </a:r>
            <a:r>
              <a:rPr lang="fr-FR" sz="1000" dirty="0" err="1">
                <a:solidFill>
                  <a:schemeClr val="tx1"/>
                </a:solidFill>
              </a:rPr>
              <a:t>Moisand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Karine </a:t>
            </a:r>
            <a:r>
              <a:rPr lang="fr-FR" sz="1000" i="1" dirty="0" err="1">
                <a:solidFill>
                  <a:schemeClr val="accent2"/>
                </a:solidFill>
              </a:rPr>
              <a:t>Pistre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Fabienne Rosier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Philippe Viguier</a:t>
            </a:r>
          </a:p>
        </p:txBody>
      </p:sp>
      <p:sp>
        <p:nvSpPr>
          <p:cNvPr id="51" name="Rectangle : coins arrondis 8"/>
          <p:cNvSpPr/>
          <p:nvPr/>
        </p:nvSpPr>
        <p:spPr bwMode="auto">
          <a:xfrm>
            <a:off x="1910296" y="4573513"/>
            <a:ext cx="1576842" cy="167013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i="1" dirty="0">
                <a:solidFill>
                  <a:schemeClr val="tx2"/>
                </a:solidFill>
              </a:rPr>
              <a:t>Chargée de l’innovation pédagogique numérique </a:t>
            </a:r>
          </a:p>
          <a:p>
            <a:pPr algn="ctr">
              <a:defRPr/>
            </a:pPr>
            <a:r>
              <a:rPr lang="fr-FR" sz="1000" b="1" i="1" dirty="0">
                <a:solidFill>
                  <a:schemeClr val="tx2"/>
                </a:solidFill>
              </a:rPr>
              <a:t>(e-learning)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i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NN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</p:txBody>
      </p:sp>
      <p:cxnSp>
        <p:nvCxnSpPr>
          <p:cNvPr id="56" name="Connecteur droit 55"/>
          <p:cNvCxnSpPr>
            <a:cxnSpLocks/>
            <a:endCxn id="44" idx="0"/>
          </p:cNvCxnSpPr>
          <p:nvPr/>
        </p:nvCxnSpPr>
        <p:spPr bwMode="auto">
          <a:xfrm>
            <a:off x="4426200" y="4351441"/>
            <a:ext cx="1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cxnSpLocks/>
            <a:endCxn id="42" idx="0"/>
          </p:cNvCxnSpPr>
          <p:nvPr/>
        </p:nvCxnSpPr>
        <p:spPr bwMode="auto">
          <a:xfrm>
            <a:off x="8364054" y="4351441"/>
            <a:ext cx="1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cxnSpLocks/>
            <a:stCxn id="45" idx="2"/>
          </p:cNvCxnSpPr>
          <p:nvPr/>
        </p:nvCxnSpPr>
        <p:spPr bwMode="auto">
          <a:xfrm>
            <a:off x="5533370" y="4112376"/>
            <a:ext cx="0" cy="2390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cxnSpLocks/>
          </p:cNvCxnSpPr>
          <p:nvPr/>
        </p:nvCxnSpPr>
        <p:spPr bwMode="auto">
          <a:xfrm>
            <a:off x="4408215" y="4351441"/>
            <a:ext cx="3967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cxnSpLocks/>
            <a:endCxn id="53" idx="0"/>
          </p:cNvCxnSpPr>
          <p:nvPr/>
        </p:nvCxnSpPr>
        <p:spPr bwMode="auto">
          <a:xfrm>
            <a:off x="6938079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cxnSpLocks/>
            <a:endCxn id="52" idx="0"/>
          </p:cNvCxnSpPr>
          <p:nvPr/>
        </p:nvCxnSpPr>
        <p:spPr bwMode="auto">
          <a:xfrm>
            <a:off x="5695366" y="4351441"/>
            <a:ext cx="0" cy="22207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Rectangle : coins arrondis 8"/>
          <p:cNvSpPr/>
          <p:nvPr/>
        </p:nvSpPr>
        <p:spPr bwMode="auto">
          <a:xfrm>
            <a:off x="3801101" y="3266285"/>
            <a:ext cx="3464538" cy="84609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HORS L1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</a:t>
            </a:r>
            <a:r>
              <a:rPr lang="fr-FR" sz="1000" dirty="0">
                <a:solidFill>
                  <a:schemeClr val="tx2"/>
                </a:solidFill>
              </a:rPr>
              <a:t>Fabienne Rosier</a:t>
            </a:r>
          </a:p>
        </p:txBody>
      </p:sp>
      <p:sp>
        <p:nvSpPr>
          <p:cNvPr id="39" name="Rectangle : coins arrondis 8"/>
          <p:cNvSpPr/>
          <p:nvPr/>
        </p:nvSpPr>
        <p:spPr bwMode="auto">
          <a:xfrm>
            <a:off x="188799" y="3268042"/>
            <a:ext cx="3464539" cy="84609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E-LEARNING ET FORMATIONS L1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: Christelle Grima</a:t>
            </a:r>
          </a:p>
        </p:txBody>
      </p:sp>
      <p:sp>
        <p:nvSpPr>
          <p:cNvPr id="44" name="Rectangle : coins arrondis 5"/>
          <p:cNvSpPr/>
          <p:nvPr/>
        </p:nvSpPr>
        <p:spPr bwMode="auto">
          <a:xfrm>
            <a:off x="3832151" y="4573513"/>
            <a:ext cx="1188099" cy="259235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Santé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J.-M. Barbiche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É. Bligny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D. </a:t>
            </a:r>
            <a:r>
              <a:rPr lang="fr-FR" sz="1000" i="1" dirty="0" err="1">
                <a:solidFill>
                  <a:schemeClr val="accent2"/>
                </a:solidFill>
              </a:rPr>
              <a:t>Bramaz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V. Détienne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B. Kara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C. Millon</a:t>
            </a:r>
          </a:p>
          <a:p>
            <a:pPr algn="ctr">
              <a:defRPr/>
            </a:pP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42" name="Rectangle : coins arrondis 5"/>
          <p:cNvSpPr/>
          <p:nvPr/>
        </p:nvSpPr>
        <p:spPr bwMode="auto">
          <a:xfrm>
            <a:off x="7585927" y="4573513"/>
            <a:ext cx="1556255" cy="2917326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Ateliers &amp; rdv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Liza </a:t>
            </a:r>
            <a:r>
              <a:rPr lang="fr-FR" sz="1000" b="1" dirty="0" err="1">
                <a:solidFill>
                  <a:schemeClr val="tx1"/>
                </a:solidFill>
              </a:rPr>
              <a:t>Moisand</a:t>
            </a:r>
            <a:endParaRPr lang="fr-FR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J.-M. Barbiche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Sandra Baron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Élodie Bligny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Delphine </a:t>
            </a:r>
            <a:r>
              <a:rPr lang="fr-FR" sz="1000" i="1" dirty="0" err="1">
                <a:solidFill>
                  <a:schemeClr val="accent2"/>
                </a:solidFill>
              </a:rPr>
              <a:t>Bramaz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Vincent Détienne</a:t>
            </a:r>
          </a:p>
          <a:p>
            <a:pPr algn="ctr">
              <a:defRPr/>
            </a:pPr>
            <a:r>
              <a:rPr lang="fr-FR" sz="1000" dirty="0">
                <a:solidFill>
                  <a:schemeClr val="tx2"/>
                </a:solidFill>
              </a:rPr>
              <a:t>Christelle Grima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Beyhan Kara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Marie-Laure Levet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Clara Millon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Marie </a:t>
            </a:r>
            <a:r>
              <a:rPr lang="fr-FR" sz="1000" dirty="0" err="1">
                <a:solidFill>
                  <a:schemeClr val="tx1"/>
                </a:solidFill>
              </a:rPr>
              <a:t>Moisand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Fabienne Rosier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Pascale Roth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Laetitia </a:t>
            </a:r>
            <a:r>
              <a:rPr lang="fr-FR" sz="1000" i="1" dirty="0" err="1">
                <a:solidFill>
                  <a:schemeClr val="accent2"/>
                </a:solidFill>
              </a:rPr>
              <a:t>Grare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53" name="Rectangle : coins arrondis 5"/>
          <p:cNvSpPr/>
          <p:nvPr/>
        </p:nvSpPr>
        <p:spPr bwMode="auto">
          <a:xfrm>
            <a:off x="6368045" y="4573513"/>
            <a:ext cx="1140068" cy="136800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Formations F2SMH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NN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Pauline </a:t>
            </a:r>
            <a:r>
              <a:rPr lang="fr-FR" sz="1000" i="1" dirty="0" err="1">
                <a:solidFill>
                  <a:schemeClr val="accent2"/>
                </a:solidFill>
              </a:rPr>
              <a:t>Gorla</a:t>
            </a:r>
            <a:endParaRPr lang="fr-FR" sz="1000" i="1" dirty="0">
              <a:solidFill>
                <a:schemeClr val="accent2"/>
              </a:solidFill>
            </a:endParaRPr>
          </a:p>
        </p:txBody>
      </p:sp>
      <p:sp>
        <p:nvSpPr>
          <p:cNvPr id="52" name="Rectangle : coins arrondis 5"/>
          <p:cNvSpPr/>
          <p:nvPr/>
        </p:nvSpPr>
        <p:spPr bwMode="auto">
          <a:xfrm>
            <a:off x="5101318" y="4573513"/>
            <a:ext cx="1188096" cy="258448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Formations FSI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Fabienne Rosier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H. </a:t>
            </a:r>
            <a:r>
              <a:rPr lang="fr-FR" sz="10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Abdessadki</a:t>
            </a:r>
            <a:endParaRPr lang="fr-FR" sz="10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C. Grima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V. </a:t>
            </a:r>
            <a:r>
              <a:rPr lang="fr-FR" sz="10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Daudé</a:t>
            </a:r>
            <a:endParaRPr lang="fr-FR" sz="10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L. </a:t>
            </a:r>
            <a:r>
              <a:rPr lang="fr-FR" sz="1000" dirty="0" err="1">
                <a:solidFill>
                  <a:schemeClr val="tx1"/>
                </a:solidFill>
              </a:rPr>
              <a:t>Moisand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P. </a:t>
            </a:r>
            <a:r>
              <a:rPr lang="fr-FR" sz="10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Gorla</a:t>
            </a:r>
            <a:endParaRPr lang="fr-FR" sz="10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P. Viguier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8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77312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>
                <a:solidFill>
                  <a:srgbClr val="FFC000"/>
                </a:solidFill>
              </a:rPr>
              <a:t>Organigramme Département Services aux publics</a:t>
            </a:r>
            <a:endParaRPr/>
          </a:p>
        </p:txBody>
      </p:sp>
      <p:sp>
        <p:nvSpPr>
          <p:cNvPr id="55" name="Rectangle : coins arrondis 4"/>
          <p:cNvSpPr/>
          <p:nvPr/>
        </p:nvSpPr>
        <p:spPr bwMode="auto">
          <a:xfrm>
            <a:off x="663799" y="1435152"/>
            <a:ext cx="9252519" cy="80815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/>
              <a:t>Département Services aux Publics</a:t>
            </a:r>
            <a:endParaRPr/>
          </a:p>
          <a:p>
            <a:pPr algn="ctr">
              <a:defRPr/>
            </a:pPr>
            <a:r>
              <a:rPr lang="fr-FR" sz="1400" b="1"/>
              <a:t>Chef de département : Mélanie Bart-Gadat</a:t>
            </a:r>
            <a:endParaRPr lang="fr-FR" sz="1400"/>
          </a:p>
        </p:txBody>
      </p:sp>
      <p:sp>
        <p:nvSpPr>
          <p:cNvPr id="67" name=" 66"/>
          <p:cNvSpPr/>
          <p:nvPr/>
        </p:nvSpPr>
        <p:spPr bwMode="auto">
          <a:xfrm>
            <a:off x="5216878" y="2942550"/>
            <a:ext cx="254916" cy="41151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  <p:cxnSp>
        <p:nvCxnSpPr>
          <p:cNvPr id="80" name="Connecteur droit 79"/>
          <p:cNvCxnSpPr>
            <a:cxnSpLocks/>
            <a:endCxn id="57" idx="2"/>
          </p:cNvCxnSpPr>
          <p:nvPr/>
        </p:nvCxnSpPr>
        <p:spPr bwMode="auto">
          <a:xfrm flipV="1">
            <a:off x="2491499" y="3558881"/>
            <a:ext cx="0" cy="1397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1" name="Connecteur droit 80"/>
          <p:cNvCxnSpPr>
            <a:cxnSpLocks/>
            <a:endCxn id="59" idx="2"/>
          </p:cNvCxnSpPr>
          <p:nvPr/>
        </p:nvCxnSpPr>
        <p:spPr bwMode="auto">
          <a:xfrm flipV="1">
            <a:off x="8199804" y="3565246"/>
            <a:ext cx="0" cy="16665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cxnSpLocks/>
            <a:endCxn id="57" idx="0"/>
          </p:cNvCxnSpPr>
          <p:nvPr/>
        </p:nvCxnSpPr>
        <p:spPr bwMode="auto">
          <a:xfrm>
            <a:off x="2491499" y="2690790"/>
            <a:ext cx="0" cy="2520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cxnSpLocks/>
          </p:cNvCxnSpPr>
          <p:nvPr/>
        </p:nvCxnSpPr>
        <p:spPr bwMode="auto">
          <a:xfrm>
            <a:off x="2491499" y="2692248"/>
            <a:ext cx="57056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droit 34"/>
          <p:cNvCxnSpPr>
            <a:cxnSpLocks/>
          </p:cNvCxnSpPr>
          <p:nvPr/>
        </p:nvCxnSpPr>
        <p:spPr bwMode="auto">
          <a:xfrm flipH="1">
            <a:off x="5176248" y="2263762"/>
            <a:ext cx="2" cy="4284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cxnSpLocks/>
            <a:stCxn id="50" idx="0"/>
          </p:cNvCxnSpPr>
          <p:nvPr/>
        </p:nvCxnSpPr>
        <p:spPr bwMode="auto">
          <a:xfrm flipV="1">
            <a:off x="753914" y="3708114"/>
            <a:ext cx="0" cy="30249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Connecteur droit 42"/>
          <p:cNvCxnSpPr>
            <a:cxnSpLocks/>
            <a:endCxn id="59" idx="0"/>
          </p:cNvCxnSpPr>
          <p:nvPr/>
        </p:nvCxnSpPr>
        <p:spPr bwMode="auto">
          <a:xfrm>
            <a:off x="8199804" y="2679467"/>
            <a:ext cx="0" cy="2694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cxnSpLocks/>
          </p:cNvCxnSpPr>
          <p:nvPr/>
        </p:nvCxnSpPr>
        <p:spPr bwMode="auto">
          <a:xfrm>
            <a:off x="739857" y="3697192"/>
            <a:ext cx="3686159" cy="164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9" name="Rectangle : coins arrondis 8"/>
          <p:cNvSpPr/>
          <p:nvPr/>
        </p:nvSpPr>
        <p:spPr bwMode="auto">
          <a:xfrm>
            <a:off x="6809334" y="2948915"/>
            <a:ext cx="2780940" cy="61633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cap="all" dirty="0">
                <a:solidFill>
                  <a:schemeClr val="tx1"/>
                </a:solidFill>
              </a:rPr>
              <a:t>Aménagement des espaces et </a:t>
            </a:r>
            <a:r>
              <a:rPr lang="fr-FR" sz="1000" b="1" cap="all">
                <a:solidFill>
                  <a:schemeClr val="tx1"/>
                </a:solidFill>
              </a:rPr>
              <a:t>nouveaux services</a:t>
            </a:r>
            <a:endParaRPr lang="fr-FR" sz="1000" b="1" cap="all">
              <a:solidFill>
                <a:srgbClr val="FFC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Responsable : Élodie Bligny</a:t>
            </a:r>
          </a:p>
        </p:txBody>
      </p:sp>
      <p:cxnSp>
        <p:nvCxnSpPr>
          <p:cNvPr id="136" name="Connecteur droit 135">
            <a:extLst>
              <a:ext uri="{FF2B5EF4-FFF2-40B4-BE49-F238E27FC236}">
                <a16:creationId xmlns:a16="http://schemas.microsoft.com/office/drawing/2014/main" id="{FBC59EDA-9725-4036-80E6-A8A56F60BE19}"/>
              </a:ext>
            </a:extLst>
          </p:cNvPr>
          <p:cNvCxnSpPr>
            <a:cxnSpLocks/>
            <a:stCxn id="99" idx="0"/>
          </p:cNvCxnSpPr>
          <p:nvPr/>
        </p:nvCxnSpPr>
        <p:spPr bwMode="auto">
          <a:xfrm flipV="1">
            <a:off x="7886481" y="3713622"/>
            <a:ext cx="6890" cy="29829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Connecteur droit 70"/>
          <p:cNvCxnSpPr>
            <a:cxnSpLocks/>
            <a:stCxn id="46" idx="0"/>
          </p:cNvCxnSpPr>
          <p:nvPr/>
        </p:nvCxnSpPr>
        <p:spPr bwMode="auto">
          <a:xfrm flipV="1">
            <a:off x="4420243" y="3697192"/>
            <a:ext cx="0" cy="3147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Connecteur droit 72"/>
          <p:cNvCxnSpPr>
            <a:cxnSpLocks/>
            <a:stCxn id="47" idx="0"/>
          </p:cNvCxnSpPr>
          <p:nvPr/>
        </p:nvCxnSpPr>
        <p:spPr bwMode="auto">
          <a:xfrm flipH="1" flipV="1">
            <a:off x="3091070" y="3708114"/>
            <a:ext cx="1490" cy="30380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cxnSpLocks/>
            <a:stCxn id="49" idx="0"/>
          </p:cNvCxnSpPr>
          <p:nvPr/>
        </p:nvCxnSpPr>
        <p:spPr bwMode="auto">
          <a:xfrm flipV="1">
            <a:off x="1950279" y="3714543"/>
            <a:ext cx="6219" cy="29606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2" name="Groupe 151">
            <a:extLst>
              <a:ext uri="{FF2B5EF4-FFF2-40B4-BE49-F238E27FC236}">
                <a16:creationId xmlns:a16="http://schemas.microsoft.com/office/drawing/2014/main" id="{8EFC07E6-7D43-4805-87ED-EC1CEE082D0B}"/>
              </a:ext>
            </a:extLst>
          </p:cNvPr>
          <p:cNvGrpSpPr/>
          <p:nvPr/>
        </p:nvGrpSpPr>
        <p:grpSpPr>
          <a:xfrm>
            <a:off x="5251952" y="3738381"/>
            <a:ext cx="932560" cy="1802824"/>
            <a:chOff x="5251952" y="3738381"/>
            <a:chExt cx="932560" cy="1802824"/>
          </a:xfrm>
        </p:grpSpPr>
        <p:cxnSp>
          <p:nvCxnSpPr>
            <p:cNvPr id="62" name="Connecteur droit 61"/>
            <p:cNvCxnSpPr>
              <a:cxnSpLocks/>
              <a:stCxn id="51" idx="0"/>
            </p:cNvCxnSpPr>
            <p:nvPr/>
          </p:nvCxnSpPr>
          <p:spPr bwMode="auto">
            <a:xfrm flipH="1" flipV="1">
              <a:off x="5717650" y="3738381"/>
              <a:ext cx="582" cy="27174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1" name="Rectangle : coins arrondis 5"/>
            <p:cNvSpPr/>
            <p:nvPr/>
          </p:nvSpPr>
          <p:spPr bwMode="auto">
            <a:xfrm>
              <a:off x="5251952" y="4010122"/>
              <a:ext cx="932560" cy="1531083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Cellule gestion des moniteurs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i="1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Arial"/>
                  <a:cs typeface="Arial"/>
                </a:rPr>
                <a:t>C. Dedieu</a:t>
              </a:r>
            </a:p>
            <a:p>
              <a:pPr algn="ctr">
                <a:defRPr/>
              </a:pPr>
              <a:r>
                <a:rPr lang="fr-FR" sz="1000" b="1" dirty="0">
                  <a:solidFill>
                    <a:srgbClr val="000000"/>
                  </a:solidFill>
                </a:rPr>
                <a:t>L. </a:t>
              </a:r>
              <a:r>
                <a:rPr lang="fr-FR" sz="1000" b="1" dirty="0" err="1">
                  <a:solidFill>
                    <a:srgbClr val="000000"/>
                  </a:solidFill>
                </a:rPr>
                <a:t>Grare</a:t>
              </a:r>
              <a:endParaRPr lang="fr-FR" sz="1000" b="1" dirty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000" b="1" dirty="0">
                  <a:solidFill>
                    <a:srgbClr val="000000"/>
                  </a:solidFill>
                </a:rPr>
                <a:t>M-L. Levet</a:t>
              </a:r>
            </a:p>
          </p:txBody>
        </p:sp>
      </p:grpSp>
      <p:sp>
        <p:nvSpPr>
          <p:cNvPr id="50" name="Rectangle : coins arrondis 5"/>
          <p:cNvSpPr/>
          <p:nvPr/>
        </p:nvSpPr>
        <p:spPr bwMode="auto">
          <a:xfrm>
            <a:off x="117869" y="4010612"/>
            <a:ext cx="1272089" cy="33709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Cellule gestion matérielle des collections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  <a:latin typeface="Arial"/>
                <a:cs typeface="Arial"/>
              </a:rPr>
              <a:t>Resp. </a:t>
            </a:r>
            <a:r>
              <a:rPr lang="fr-FR" sz="1000" b="1" dirty="0">
                <a:solidFill>
                  <a:schemeClr val="tx1"/>
                </a:solidFill>
              </a:rPr>
              <a:t>J. Denard</a:t>
            </a:r>
          </a:p>
          <a:p>
            <a:pPr lvl="0" algn="ctr">
              <a:defRPr/>
            </a:pPr>
            <a:r>
              <a:rPr lang="fr-FR" sz="1000" b="1" dirty="0">
                <a:solidFill>
                  <a:schemeClr val="tx1"/>
                </a:solidFill>
                <a:latin typeface="+mj-lt"/>
              </a:rPr>
              <a:t>----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H. </a:t>
            </a:r>
            <a:r>
              <a:rPr lang="fr-FR" sz="1000" b="1" dirty="0" err="1">
                <a:solidFill>
                  <a:srgbClr val="000000"/>
                </a:solidFill>
              </a:rPr>
              <a:t>Abdessadki</a:t>
            </a:r>
            <a:endParaRPr lang="fr-FR" sz="1000" b="1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N. Di Carlo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B. Castro</a:t>
            </a:r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M. </a:t>
            </a:r>
            <a:r>
              <a:rPr lang="fr-FR" sz="1000" b="1" dirty="0" err="1">
                <a:solidFill>
                  <a:srgbClr val="000000"/>
                </a:solidFill>
              </a:rPr>
              <a:t>Causel</a:t>
            </a:r>
            <a:endParaRPr lang="fr-FR" sz="1000" b="1" dirty="0">
              <a:solidFill>
                <a:srgbClr val="000000"/>
              </a:solidFill>
            </a:endParaRPr>
          </a:p>
          <a:p>
            <a:pPr lvl="0" algn="ctr"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V. </a:t>
            </a:r>
            <a:r>
              <a:rPr lang="fr-FR" sz="1000" i="1" dirty="0" err="1">
                <a:solidFill>
                  <a:schemeClr val="accent2"/>
                </a:solidFill>
                <a:latin typeface="Arial"/>
                <a:cs typeface="Arial"/>
              </a:rPr>
              <a:t>Carbillet</a:t>
            </a:r>
            <a:endParaRPr lang="fr-FR" sz="1000" i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N. Di Carlo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L. </a:t>
            </a:r>
            <a:r>
              <a:rPr lang="fr-FR" sz="1000" dirty="0" err="1">
                <a:solidFill>
                  <a:schemeClr val="tx1"/>
                </a:solidFill>
              </a:rPr>
              <a:t>Grare</a:t>
            </a:r>
            <a:endParaRPr lang="fr-FR" sz="1000" dirty="0">
              <a:solidFill>
                <a:schemeClr val="tx1"/>
              </a:solidFill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Arial"/>
                <a:cs typeface="Arial"/>
              </a:rPr>
              <a:t>C. </a:t>
            </a:r>
            <a:r>
              <a:rPr lang="fr-FR" sz="1000" dirty="0" err="1">
                <a:solidFill>
                  <a:srgbClr val="000000"/>
                </a:solidFill>
                <a:latin typeface="Arial"/>
                <a:cs typeface="Arial"/>
              </a:rPr>
              <a:t>Lagaillarde</a:t>
            </a:r>
            <a:endParaRPr lang="fr-FR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dirty="0">
                <a:solidFill>
                  <a:srgbClr val="000000"/>
                </a:solidFill>
              </a:rPr>
              <a:t>C. Millon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H. </a:t>
            </a:r>
            <a:r>
              <a:rPr lang="fr-FR" sz="1000" i="1" dirty="0" err="1">
                <a:solidFill>
                  <a:schemeClr val="accent2"/>
                </a:solidFill>
              </a:rPr>
              <a:t>Morsly</a:t>
            </a:r>
            <a:endParaRPr lang="fr-FR" sz="1000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</a:t>
            </a:r>
            <a:r>
              <a:rPr lang="fr-FR" sz="1000" i="1" dirty="0" err="1">
                <a:solidFill>
                  <a:schemeClr val="accent2"/>
                </a:solidFill>
              </a:rPr>
              <a:t>Outin</a:t>
            </a:r>
            <a:r>
              <a:rPr lang="fr-FR" sz="1000" i="1" dirty="0">
                <a:solidFill>
                  <a:schemeClr val="accent2"/>
                </a:solidFill>
              </a:rPr>
              <a:t>-Millan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N. Pagès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C. </a:t>
            </a:r>
            <a:r>
              <a:rPr lang="fr-FR" sz="1000" i="1" dirty="0" err="1">
                <a:solidFill>
                  <a:schemeClr val="accent2"/>
                </a:solidFill>
                <a:latin typeface="Arial"/>
                <a:cs typeface="Arial"/>
              </a:rPr>
              <a:t>Pallu</a:t>
            </a:r>
            <a:endParaRPr lang="fr-FR" sz="1000" i="1" dirty="0">
              <a:solidFill>
                <a:schemeClr val="accent2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C. </a:t>
            </a:r>
            <a:r>
              <a:rPr lang="fr-FR" sz="1000" i="1" dirty="0" err="1">
                <a:solidFill>
                  <a:schemeClr val="accent2"/>
                </a:solidFill>
              </a:rPr>
              <a:t>Pinier</a:t>
            </a:r>
            <a:endParaRPr lang="fr-FR" sz="1000" i="1" dirty="0">
              <a:solidFill>
                <a:schemeClr val="accent2"/>
              </a:solidFill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F. Sisteron</a:t>
            </a:r>
          </a:p>
        </p:txBody>
      </p:sp>
      <p:sp>
        <p:nvSpPr>
          <p:cNvPr id="49" name="Rectangle : coins arrondis 5"/>
          <p:cNvSpPr/>
          <p:nvPr/>
        </p:nvSpPr>
        <p:spPr bwMode="auto">
          <a:xfrm>
            <a:off x="1499636" y="4010612"/>
            <a:ext cx="901286" cy="111558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Cellule plannings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algn="ctr">
              <a:defRPr/>
            </a:pPr>
            <a:r>
              <a:rPr lang="fr-FR" sz="1000" dirty="0">
                <a:solidFill>
                  <a:srgbClr val="000000"/>
                </a:solidFill>
              </a:rPr>
              <a:t>J. Denard</a:t>
            </a:r>
            <a:endParaRPr lang="fr-FR" sz="1000" dirty="0">
              <a:solidFill>
                <a:srgbClr val="FF0000"/>
              </a:solidFill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000000"/>
                </a:solidFill>
                <a:latin typeface="Arial"/>
                <a:cs typeface="Arial"/>
              </a:rPr>
              <a:t>N. Di Carlo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M.-L Levet</a:t>
            </a:r>
          </a:p>
        </p:txBody>
      </p: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9A450168-9992-48D9-BC2D-D25235DAD965}"/>
              </a:ext>
            </a:extLst>
          </p:cNvPr>
          <p:cNvGrpSpPr/>
          <p:nvPr/>
        </p:nvGrpSpPr>
        <p:grpSpPr>
          <a:xfrm>
            <a:off x="9358599" y="3708114"/>
            <a:ext cx="1161845" cy="2534464"/>
            <a:chOff x="9353801" y="3707184"/>
            <a:chExt cx="1161845" cy="2534464"/>
          </a:xfrm>
        </p:grpSpPr>
        <p:cxnSp>
          <p:nvCxnSpPr>
            <p:cNvPr id="61" name="Connecteur droit 60"/>
            <p:cNvCxnSpPr>
              <a:cxnSpLocks/>
              <a:stCxn id="44" idx="0"/>
            </p:cNvCxnSpPr>
            <p:nvPr/>
          </p:nvCxnSpPr>
          <p:spPr bwMode="auto">
            <a:xfrm flipV="1">
              <a:off x="9934724" y="3707184"/>
              <a:ext cx="808" cy="30357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4" name="Rectangle : coins arrondis 8"/>
            <p:cNvSpPr/>
            <p:nvPr/>
          </p:nvSpPr>
          <p:spPr bwMode="auto">
            <a:xfrm>
              <a:off x="9353801" y="4010754"/>
              <a:ext cx="1161845" cy="2230894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Cellule prêts de portables et tablettes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chemeClr val="tx1"/>
                  </a:solidFill>
                  <a:latin typeface="Arial"/>
                  <a:cs typeface="Arial"/>
                </a:rPr>
                <a:t>Coordination. C. </a:t>
              </a:r>
              <a:r>
                <a:rPr lang="fr-FR" sz="1000" b="1" dirty="0" err="1">
                  <a:solidFill>
                    <a:schemeClr val="tx1"/>
                  </a:solidFill>
                  <a:latin typeface="Arial"/>
                  <a:cs typeface="Arial"/>
                </a:rPr>
                <a:t>Lagaillarde</a:t>
              </a:r>
              <a:endParaRPr lang="fr-FR" sz="10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M. </a:t>
              </a:r>
              <a:r>
                <a:rPr lang="fr-FR" sz="1000" dirty="0" err="1">
                  <a:solidFill>
                    <a:srgbClr val="000000"/>
                  </a:solidFill>
                </a:rPr>
                <a:t>Causel</a:t>
              </a:r>
              <a:endParaRPr lang="fr-FR" sz="1000" dirty="0">
                <a:solidFill>
                  <a:srgbClr val="000000"/>
                </a:solidFill>
              </a:endParaRPr>
            </a:p>
            <a:p>
              <a:pPr lvl="0"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J. Denard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chemeClr val="tx1"/>
                  </a:solidFill>
                </a:rPr>
                <a:t>N. Di Carlo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chemeClr val="tx1"/>
                  </a:solidFill>
                </a:rPr>
                <a:t>C. Millon</a:t>
              </a:r>
            </a:p>
            <a:p>
              <a:pPr lvl="0" algn="ctr">
                <a:defRPr/>
              </a:pPr>
              <a:r>
                <a:rPr lang="fr-FR" sz="1000" i="1" dirty="0">
                  <a:solidFill>
                    <a:schemeClr val="accent2"/>
                  </a:solidFill>
                </a:rPr>
                <a:t>K. </a:t>
              </a:r>
              <a:r>
                <a:rPr lang="fr-FR" sz="1000" i="1" dirty="0" err="1">
                  <a:solidFill>
                    <a:schemeClr val="accent2"/>
                  </a:solidFill>
                </a:rPr>
                <a:t>Pistre</a:t>
              </a:r>
              <a:endParaRPr lang="fr-FR" sz="1000" i="1" dirty="0">
                <a:solidFill>
                  <a:schemeClr val="accent2"/>
                </a:solidFill>
              </a:endParaRPr>
            </a:p>
            <a:p>
              <a:pPr lvl="0" algn="ctr">
                <a:defRPr/>
              </a:pPr>
              <a:r>
                <a:rPr lang="fr-FR" sz="1000" i="1" dirty="0">
                  <a:solidFill>
                    <a:schemeClr val="accent2"/>
                  </a:solidFill>
                </a:rPr>
                <a:t>F. </a:t>
              </a:r>
              <a:r>
                <a:rPr lang="fr-FR" sz="1000" i="1" dirty="0" err="1">
                  <a:solidFill>
                    <a:schemeClr val="accent2"/>
                  </a:solidFill>
                </a:rPr>
                <a:t>Poupinot</a:t>
              </a:r>
              <a:endParaRPr lang="fr-FR" sz="1000" i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47" name="Rectangle : coins arrondis 5"/>
          <p:cNvSpPr/>
          <p:nvPr/>
        </p:nvSpPr>
        <p:spPr bwMode="auto">
          <a:xfrm>
            <a:off x="2510600" y="4011916"/>
            <a:ext cx="1163920" cy="207832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Cellule navette et réservations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lvl="0" algn="ctr">
              <a:defRPr/>
            </a:pPr>
            <a:r>
              <a:rPr lang="fr-FR" sz="1000" dirty="0">
                <a:solidFill>
                  <a:schemeClr val="tx1"/>
                </a:solidFill>
              </a:rPr>
              <a:t>H. </a:t>
            </a:r>
            <a:r>
              <a:rPr lang="fr-FR" sz="1000" dirty="0" err="1">
                <a:solidFill>
                  <a:schemeClr val="tx1"/>
                </a:solidFill>
              </a:rPr>
              <a:t>Abdessadki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V. </a:t>
            </a:r>
            <a:r>
              <a:rPr lang="fr-FR" sz="1000" i="1" dirty="0" err="1">
                <a:solidFill>
                  <a:schemeClr val="accent2"/>
                </a:solidFill>
              </a:rPr>
              <a:t>Carbillet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M. </a:t>
            </a:r>
            <a:r>
              <a:rPr lang="fr-FR" sz="1000" dirty="0" err="1">
                <a:solidFill>
                  <a:schemeClr val="tx1"/>
                </a:solidFill>
              </a:rPr>
              <a:t>Causel</a:t>
            </a:r>
            <a:endParaRPr lang="fr-FR" sz="1000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fr-FR" sz="1000" dirty="0">
                <a:solidFill>
                  <a:schemeClr val="tx1"/>
                </a:solidFill>
              </a:rPr>
              <a:t>J. Denard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J.F. Garcia</a:t>
            </a:r>
          </a:p>
          <a:p>
            <a:pPr algn="ctr">
              <a:defRPr/>
            </a:pPr>
            <a:r>
              <a:rPr lang="fr-FR" sz="1000" dirty="0">
                <a:solidFill>
                  <a:schemeClr val="tx1"/>
                </a:solidFill>
              </a:rPr>
              <a:t>C. </a:t>
            </a:r>
            <a:r>
              <a:rPr lang="fr-FR" sz="1000" dirty="0" err="1">
                <a:solidFill>
                  <a:schemeClr val="tx1"/>
                </a:solidFill>
              </a:rPr>
              <a:t>Lagaillarde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</a:t>
            </a:r>
            <a:r>
              <a:rPr lang="fr-FR" sz="1000" i="1" dirty="0" err="1">
                <a:solidFill>
                  <a:schemeClr val="accent2"/>
                </a:solidFill>
              </a:rPr>
              <a:t>Outin</a:t>
            </a:r>
            <a:r>
              <a:rPr lang="fr-FR" sz="1000" i="1" dirty="0">
                <a:solidFill>
                  <a:schemeClr val="accent2"/>
                </a:solidFill>
              </a:rPr>
              <a:t>-Millan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accent2"/>
                </a:solidFill>
              </a:rPr>
              <a:t>N. Pagès</a:t>
            </a:r>
          </a:p>
        </p:txBody>
      </p:sp>
      <p:sp>
        <p:nvSpPr>
          <p:cNvPr id="46" name="Rectangle : coins arrondis 5"/>
          <p:cNvSpPr/>
          <p:nvPr/>
        </p:nvSpPr>
        <p:spPr bwMode="auto">
          <a:xfrm>
            <a:off x="3784198" y="4011916"/>
            <a:ext cx="1272089" cy="33709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Cellule relations usagers</a:t>
            </a:r>
            <a:endParaRPr lang="fr-FR" sz="1000" dirty="0">
              <a:solidFill>
                <a:srgbClr val="000000"/>
              </a:solidFill>
            </a:endParaRPr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----</a:t>
            </a:r>
          </a:p>
          <a:p>
            <a:pPr algn="ctr">
              <a:lnSpc>
                <a:spcPts val="1100"/>
              </a:lnSpc>
              <a:defRPr/>
            </a:pPr>
            <a:r>
              <a:rPr lang="fr-FR" sz="1000" dirty="0">
                <a:solidFill>
                  <a:schemeClr val="tx1"/>
                </a:solidFill>
              </a:rPr>
              <a:t>H. </a:t>
            </a:r>
            <a:r>
              <a:rPr lang="fr-FR" sz="1000" dirty="0" err="1">
                <a:solidFill>
                  <a:schemeClr val="tx1"/>
                </a:solidFill>
              </a:rPr>
              <a:t>Abdessadki</a:t>
            </a:r>
            <a:endParaRPr lang="fr-FR" sz="1000" dirty="0">
              <a:solidFill>
                <a:schemeClr val="tx1"/>
              </a:solidFill>
            </a:endParaRPr>
          </a:p>
          <a:p>
            <a:pPr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J.-M. Barbiche</a:t>
            </a:r>
          </a:p>
          <a:p>
            <a:pPr lvl="0"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Baron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D. </a:t>
            </a:r>
            <a:r>
              <a:rPr lang="fr-FR" sz="1000" i="1" dirty="0" err="1">
                <a:solidFill>
                  <a:schemeClr val="accent2"/>
                </a:solidFill>
              </a:rPr>
              <a:t>Bramaz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H. De </a:t>
            </a:r>
            <a:r>
              <a:rPr lang="fr-FR" sz="1000" i="1" dirty="0" err="1">
                <a:solidFill>
                  <a:schemeClr val="accent2"/>
                </a:solidFill>
              </a:rPr>
              <a:t>Daran</a:t>
            </a:r>
            <a:r>
              <a:rPr lang="fr-FR" sz="1000" i="1" dirty="0">
                <a:solidFill>
                  <a:schemeClr val="accent2"/>
                </a:solidFill>
              </a:rPr>
              <a:t> 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S. Demay </a:t>
            </a:r>
          </a:p>
          <a:p>
            <a:pPr algn="ctr">
              <a:lnSpc>
                <a:spcPts val="1100"/>
              </a:lnSpc>
              <a:defRPr/>
            </a:pPr>
            <a:r>
              <a:rPr lang="fr-FR" sz="1000" b="1" dirty="0">
                <a:solidFill>
                  <a:srgbClr val="000000"/>
                </a:solidFill>
              </a:rPr>
              <a:t>L. </a:t>
            </a:r>
            <a:r>
              <a:rPr lang="fr-FR" sz="1000" b="1" dirty="0" err="1">
                <a:solidFill>
                  <a:srgbClr val="000000"/>
                </a:solidFill>
              </a:rPr>
              <a:t>Grare</a:t>
            </a:r>
            <a:endParaRPr lang="fr-FR" sz="1000" b="1" dirty="0">
              <a:solidFill>
                <a:srgbClr val="000000"/>
              </a:solidFill>
            </a:endParaRPr>
          </a:p>
          <a:p>
            <a:pPr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B. Kara </a:t>
            </a:r>
          </a:p>
          <a:p>
            <a:pPr lvl="0" algn="ctr">
              <a:lnSpc>
                <a:spcPts val="1100"/>
              </a:lnSpc>
              <a:defRPr/>
            </a:pPr>
            <a:r>
              <a:rPr lang="fr-FR" sz="1000" dirty="0">
                <a:solidFill>
                  <a:srgbClr val="000000"/>
                </a:solidFill>
              </a:rPr>
              <a:t>M.-L. Levet</a:t>
            </a:r>
          </a:p>
          <a:p>
            <a:pPr algn="ctr">
              <a:lnSpc>
                <a:spcPts val="1100"/>
              </a:lnSpc>
              <a:defRPr/>
            </a:pPr>
            <a:r>
              <a:rPr lang="fr-FR" sz="1000" dirty="0">
                <a:solidFill>
                  <a:srgbClr val="000000"/>
                </a:solidFill>
              </a:rPr>
              <a:t>C. </a:t>
            </a:r>
            <a:r>
              <a:rPr lang="fr-FR" sz="1000" dirty="0" err="1">
                <a:solidFill>
                  <a:srgbClr val="000000"/>
                </a:solidFill>
              </a:rPr>
              <a:t>Lagaillarde</a:t>
            </a:r>
            <a:endParaRPr lang="fr-FR" sz="1000" dirty="0">
              <a:solidFill>
                <a:srgbClr val="000000"/>
              </a:solidFill>
            </a:endParaRPr>
          </a:p>
          <a:p>
            <a:pPr algn="ctr">
              <a:lnSpc>
                <a:spcPts val="1100"/>
              </a:lnSpc>
              <a:defRPr/>
            </a:pPr>
            <a:r>
              <a:rPr lang="fr-FR" sz="1000" dirty="0">
                <a:solidFill>
                  <a:schemeClr val="tx1"/>
                </a:solidFill>
              </a:rPr>
              <a:t>C. Millon</a:t>
            </a:r>
          </a:p>
          <a:p>
            <a:pPr lvl="0" algn="ctr">
              <a:lnSpc>
                <a:spcPts val="1100"/>
              </a:lnSpc>
              <a:defRPr/>
            </a:pPr>
            <a:r>
              <a:rPr lang="fr-FR" sz="1000" i="1" dirty="0">
                <a:solidFill>
                  <a:schemeClr val="accent2"/>
                </a:solidFill>
              </a:rPr>
              <a:t>S. </a:t>
            </a:r>
            <a:r>
              <a:rPr lang="fr-FR" sz="1000" i="1" dirty="0" err="1">
                <a:solidFill>
                  <a:schemeClr val="accent2"/>
                </a:solidFill>
              </a:rPr>
              <a:t>Outin-Millan</a:t>
            </a:r>
            <a:endParaRPr lang="fr-FR" sz="1000" i="1" dirty="0">
              <a:solidFill>
                <a:schemeClr val="accent2"/>
              </a:solidFill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solidFill>
                  <a:schemeClr val="tx1"/>
                </a:solidFill>
              </a:rPr>
              <a:t>Sandra Baron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F. Rosier 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P. Roth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F. Sisteron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P. Viguier </a:t>
            </a:r>
          </a:p>
          <a:p>
            <a:pPr algn="ctr">
              <a:lnSpc>
                <a:spcPts val="1100"/>
              </a:lnSpc>
            </a:pPr>
            <a:r>
              <a:rPr lang="fr-FR" sz="1000" i="1" dirty="0">
                <a:solidFill>
                  <a:schemeClr val="accent2"/>
                </a:solidFill>
              </a:rPr>
              <a:t>B. Castro</a:t>
            </a:r>
          </a:p>
        </p:txBody>
      </p:sp>
      <p:cxnSp>
        <p:nvCxnSpPr>
          <p:cNvPr id="77" name="Connecteur droit 76"/>
          <p:cNvCxnSpPr>
            <a:cxnSpLocks/>
          </p:cNvCxnSpPr>
          <p:nvPr/>
        </p:nvCxnSpPr>
        <p:spPr bwMode="auto">
          <a:xfrm flipV="1">
            <a:off x="5704359" y="3715465"/>
            <a:ext cx="4248472" cy="164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1" name="Groupe 150">
            <a:extLst>
              <a:ext uri="{FF2B5EF4-FFF2-40B4-BE49-F238E27FC236}">
                <a16:creationId xmlns:a16="http://schemas.microsoft.com/office/drawing/2014/main" id="{1F823A68-5354-4202-914B-45B373FF846C}"/>
              </a:ext>
            </a:extLst>
          </p:cNvPr>
          <p:cNvGrpSpPr/>
          <p:nvPr/>
        </p:nvGrpSpPr>
        <p:grpSpPr>
          <a:xfrm>
            <a:off x="6285193" y="3731894"/>
            <a:ext cx="1069973" cy="2093761"/>
            <a:chOff x="6295527" y="3731894"/>
            <a:chExt cx="1069973" cy="2093761"/>
          </a:xfrm>
        </p:grpSpPr>
        <p:cxnSp>
          <p:nvCxnSpPr>
            <p:cNvPr id="54" name="Connecteur droit 53"/>
            <p:cNvCxnSpPr>
              <a:cxnSpLocks/>
              <a:stCxn id="45" idx="0"/>
            </p:cNvCxnSpPr>
            <p:nvPr/>
          </p:nvCxnSpPr>
          <p:spPr bwMode="auto">
            <a:xfrm flipV="1">
              <a:off x="6830514" y="3731894"/>
              <a:ext cx="0" cy="28002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Rectangle : coins arrondis 5"/>
            <p:cNvSpPr/>
            <p:nvPr/>
          </p:nvSpPr>
          <p:spPr bwMode="auto">
            <a:xfrm>
              <a:off x="6295527" y="4011916"/>
              <a:ext cx="1069973" cy="1813739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Cellule accueil des publics spécifiques 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et visites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algn="ctr">
                <a:defRPr/>
              </a:pPr>
              <a:r>
                <a:rPr lang="fr-FR" sz="1000" i="1" dirty="0">
                  <a:solidFill>
                    <a:schemeClr val="accent2"/>
                  </a:solidFill>
                </a:rPr>
                <a:t>V. </a:t>
              </a:r>
              <a:r>
                <a:rPr lang="fr-FR" sz="1000" i="1" dirty="0" err="1">
                  <a:solidFill>
                    <a:schemeClr val="accent2"/>
                  </a:solidFill>
                </a:rPr>
                <a:t>Carbillet</a:t>
              </a:r>
              <a:endParaRPr lang="fr-FR" sz="1000" i="1" dirty="0">
                <a:solidFill>
                  <a:schemeClr val="accent2"/>
                </a:solidFill>
              </a:endParaRP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C. </a:t>
              </a:r>
              <a:r>
                <a:rPr lang="fr-FR" sz="1000" dirty="0" err="1">
                  <a:solidFill>
                    <a:srgbClr val="000000"/>
                  </a:solidFill>
                </a:rPr>
                <a:t>Lagaillarde</a:t>
              </a:r>
              <a:endParaRPr lang="fr-FR" sz="1000" dirty="0">
                <a:solidFill>
                  <a:srgbClr val="000000"/>
                </a:solidFill>
              </a:endParaRP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M.-L. Levet</a:t>
              </a:r>
            </a:p>
            <a:p>
              <a:pPr algn="ctr">
                <a:defRPr/>
              </a:pPr>
              <a:r>
                <a:rPr lang="fr-FR" sz="1000" dirty="0">
                  <a:solidFill>
                    <a:srgbClr val="000000"/>
                  </a:solidFill>
                </a:rPr>
                <a:t>C. Millon</a:t>
              </a:r>
            </a:p>
          </p:txBody>
        </p:sp>
      </p:grpSp>
      <p:grpSp>
        <p:nvGrpSpPr>
          <p:cNvPr id="148" name="Groupe 147">
            <a:extLst>
              <a:ext uri="{FF2B5EF4-FFF2-40B4-BE49-F238E27FC236}">
                <a16:creationId xmlns:a16="http://schemas.microsoft.com/office/drawing/2014/main" id="{B98982FB-9734-4EB2-B479-BB6FCC2F9364}"/>
              </a:ext>
            </a:extLst>
          </p:cNvPr>
          <p:cNvGrpSpPr/>
          <p:nvPr/>
        </p:nvGrpSpPr>
        <p:grpSpPr>
          <a:xfrm>
            <a:off x="8417795" y="3731903"/>
            <a:ext cx="835324" cy="1152198"/>
            <a:chOff x="8421241" y="3731903"/>
            <a:chExt cx="835324" cy="1152198"/>
          </a:xfrm>
        </p:grpSpPr>
        <p:cxnSp>
          <p:nvCxnSpPr>
            <p:cNvPr id="58" name="Connecteur droit 57"/>
            <p:cNvCxnSpPr>
              <a:cxnSpLocks/>
              <a:stCxn id="42" idx="0"/>
            </p:cNvCxnSpPr>
            <p:nvPr/>
          </p:nvCxnSpPr>
          <p:spPr bwMode="auto">
            <a:xfrm flipV="1">
              <a:off x="8838903" y="3731903"/>
              <a:ext cx="0" cy="278851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2" name="Rectangle : coins arrondis 5"/>
            <p:cNvSpPr/>
            <p:nvPr/>
          </p:nvSpPr>
          <p:spPr bwMode="auto">
            <a:xfrm>
              <a:off x="8421241" y="4010754"/>
              <a:ext cx="835324" cy="873347"/>
            </a:xfrm>
            <a:prstGeom prst="roundRect">
              <a:avLst>
                <a:gd name="adj" fmla="val 16667"/>
              </a:avLst>
            </a:prstGeom>
            <a:ln>
              <a:solidFill>
                <a:srgbClr val="FFC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</a:rPr>
                <a:t>Action culturelle</a:t>
              </a: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et JPO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dirty="0">
                  <a:solidFill>
                    <a:srgbClr val="000000"/>
                  </a:solidFill>
                  <a:latin typeface="Arial"/>
                  <a:cs typeface="Arial"/>
                </a:rPr>
                <a:t>----</a:t>
              </a:r>
              <a:endParaRPr kumimoji="0" lang="fr-FR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endParaRPr>
            </a:p>
            <a:p>
              <a:pPr marL="0" marR="0" lvl="0" indent="0" algn="ctr" defTabSz="52143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i="1" dirty="0">
                  <a:solidFill>
                    <a:schemeClr val="accent2"/>
                  </a:solidFill>
                  <a:latin typeface="Arial"/>
                  <a:cs typeface="Arial"/>
                </a:rPr>
                <a:t>P. Viguier</a:t>
              </a:r>
              <a:endParaRPr kumimoji="0" lang="fr-FR" sz="100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endParaRPr>
            </a:p>
          </p:txBody>
        </p:sp>
      </p:grpSp>
      <p:sp>
        <p:nvSpPr>
          <p:cNvPr id="57" name="Rectangle : coins arrondis 8"/>
          <p:cNvSpPr/>
          <p:nvPr/>
        </p:nvSpPr>
        <p:spPr bwMode="auto">
          <a:xfrm>
            <a:off x="1103660" y="2942550"/>
            <a:ext cx="2775678" cy="61633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FR" sz="1000" b="1" cap="all" dirty="0">
                <a:solidFill>
                  <a:srgbClr val="000000"/>
                </a:solidFill>
              </a:rPr>
              <a:t>Accueil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</a:t>
            </a:r>
            <a:endParaRPr lang="fr-FR" sz="1000" b="1" cap="all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rgbClr val="000000"/>
                </a:solidFill>
              </a:rPr>
              <a:t>Responsable : </a:t>
            </a:r>
            <a:r>
              <a:rPr lang="fr-FR" sz="1000" b="1" dirty="0">
                <a:solidFill>
                  <a:schemeClr val="tx1"/>
                </a:solidFill>
              </a:rPr>
              <a:t>Sandra Baron</a:t>
            </a:r>
          </a:p>
        </p:txBody>
      </p:sp>
      <p:sp>
        <p:nvSpPr>
          <p:cNvPr id="52" name="Rectangle : coins arrondis 5"/>
          <p:cNvSpPr/>
          <p:nvPr/>
        </p:nvSpPr>
        <p:spPr bwMode="auto">
          <a:xfrm>
            <a:off x="7504559" y="6949777"/>
            <a:ext cx="3050707" cy="43179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1" i="1" u="none" strike="noStrike" kern="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Tous les</a:t>
            </a:r>
            <a:r>
              <a:rPr kumimoji="0" lang="fr-FR" sz="1000" b="1" i="1" u="none" strike="noStrike" kern="0" cap="none" spc="0" normalizeH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r-FR" sz="1000" b="1" i="1" u="none" strike="noStrike" kern="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agents </a:t>
            </a:r>
            <a:r>
              <a:rPr kumimoji="0" lang="fr-FR" sz="1000" b="1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participent aux permanences de service public </a:t>
            </a:r>
          </a:p>
        </p:txBody>
      </p:sp>
      <p:sp>
        <p:nvSpPr>
          <p:cNvPr id="99" name="Rectangle : coins arrondis 5">
            <a:extLst>
              <a:ext uri="{FF2B5EF4-FFF2-40B4-BE49-F238E27FC236}">
                <a16:creationId xmlns:a16="http://schemas.microsoft.com/office/drawing/2014/main" id="{6A57ED0B-2BCD-43F5-9629-157A16B6165D}"/>
              </a:ext>
            </a:extLst>
          </p:cNvPr>
          <p:cNvSpPr/>
          <p:nvPr/>
        </p:nvSpPr>
        <p:spPr bwMode="auto">
          <a:xfrm>
            <a:off x="7455847" y="4011916"/>
            <a:ext cx="861267" cy="1834105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Cellule Aménagement des espaces publics et nouveaux services</a:t>
            </a:r>
          </a:p>
          <a:p>
            <a:pPr lvl="0" algn="ctr">
              <a:defRPr/>
            </a:pPr>
            <a:r>
              <a:rPr lang="fr-FR" sz="1000" b="1" dirty="0">
                <a:solidFill>
                  <a:srgbClr val="000000"/>
                </a:solidFill>
                <a:latin typeface="Arial"/>
                <a:cs typeface="Arial"/>
              </a:rPr>
              <a:t>----</a:t>
            </a:r>
            <a:endParaRPr kumimoji="0" lang="fr-FR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i="1" dirty="0">
                <a:solidFill>
                  <a:schemeClr val="accent2"/>
                </a:solidFill>
                <a:latin typeface="Arial"/>
                <a:cs typeface="Arial"/>
              </a:rPr>
              <a:t>C. Millon</a:t>
            </a:r>
          </a:p>
          <a:p>
            <a:pPr marL="0" marR="0" lvl="0" indent="0" algn="ctr" defTabSz="52143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i="1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rial"/>
                <a:cs typeface="Arial"/>
              </a:rPr>
              <a:t>NN</a:t>
            </a:r>
          </a:p>
        </p:txBody>
      </p:sp>
    </p:spTree>
    <p:extLst>
      <p:ext uri="{BB962C8B-B14F-4D97-AF65-F5344CB8AC3E}">
        <p14:creationId xmlns:p14="http://schemas.microsoft.com/office/powerpoint/2010/main" val="4229655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822BBBA-FA43-324F-8B5F-5C8CED4F81BC}" type="slidenum">
              <a:rPr lang="fr-FR"/>
              <a:t>9</a:t>
            </a:fld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543718" y="560027"/>
            <a:ext cx="10144920" cy="557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400">
                <a:solidFill>
                  <a:srgbClr val="FFC000"/>
                </a:solidFill>
              </a:rPr>
              <a:t>Organigramme Département Appui à la recherche</a:t>
            </a:r>
            <a:endParaRPr/>
          </a:p>
        </p:txBody>
      </p:sp>
      <p:sp>
        <p:nvSpPr>
          <p:cNvPr id="46" name=" 45"/>
          <p:cNvSpPr/>
          <p:nvPr/>
        </p:nvSpPr>
        <p:spPr bwMode="auto">
          <a:xfrm>
            <a:off x="5504910" y="3302590"/>
            <a:ext cx="254916" cy="41151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/>
          </a:p>
        </p:txBody>
      </p:sp>
      <p:cxnSp>
        <p:nvCxnSpPr>
          <p:cNvPr id="48" name="Connecteur droit avec flèche 47"/>
          <p:cNvCxnSpPr>
            <a:cxnSpLocks/>
            <a:stCxn id="34" idx="2"/>
            <a:endCxn id="33" idx="0"/>
          </p:cNvCxnSpPr>
          <p:nvPr/>
        </p:nvCxnSpPr>
        <p:spPr bwMode="auto">
          <a:xfrm flipH="1">
            <a:off x="961925" y="4124864"/>
            <a:ext cx="440507" cy="43955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cxnSpLocks/>
            <a:stCxn id="34" idx="2"/>
            <a:endCxn id="42" idx="0"/>
          </p:cNvCxnSpPr>
          <p:nvPr/>
        </p:nvCxnSpPr>
        <p:spPr bwMode="auto">
          <a:xfrm>
            <a:off x="1402432" y="4124864"/>
            <a:ext cx="1111535" cy="46032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cxnSpLocks/>
            <a:stCxn id="37" idx="2"/>
            <a:endCxn id="44" idx="0"/>
          </p:cNvCxnSpPr>
          <p:nvPr/>
        </p:nvCxnSpPr>
        <p:spPr bwMode="auto">
          <a:xfrm flipH="1">
            <a:off x="4039010" y="4157185"/>
            <a:ext cx="10909" cy="390771"/>
          </a:xfrm>
          <a:prstGeom prst="straightConnector1">
            <a:avLst/>
          </a:prstGeom>
          <a:ln>
            <a:prstDash val="solid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>
            <a:cxnSpLocks/>
            <a:stCxn id="37" idx="2"/>
            <a:endCxn id="42" idx="0"/>
          </p:cNvCxnSpPr>
          <p:nvPr/>
        </p:nvCxnSpPr>
        <p:spPr bwMode="auto">
          <a:xfrm flipH="1">
            <a:off x="2513967" y="4157185"/>
            <a:ext cx="1535952" cy="428006"/>
          </a:xfrm>
          <a:prstGeom prst="straightConnector1">
            <a:avLst/>
          </a:prstGeom>
          <a:ln>
            <a:prstDash val="solid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cxnSpLocks/>
          </p:cNvCxnSpPr>
          <p:nvPr/>
        </p:nvCxnSpPr>
        <p:spPr bwMode="auto">
          <a:xfrm>
            <a:off x="9880823" y="2402830"/>
            <a:ext cx="0" cy="3776800"/>
          </a:xfrm>
          <a:prstGeom prst="straightConnector1">
            <a:avLst/>
          </a:prstGeom>
          <a:ln>
            <a:prstDash val="sysDash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cxnSpLocks/>
            <a:stCxn id="33" idx="2"/>
            <a:endCxn id="59" idx="0"/>
          </p:cNvCxnSpPr>
          <p:nvPr/>
        </p:nvCxnSpPr>
        <p:spPr bwMode="auto">
          <a:xfrm flipH="1">
            <a:off x="951831" y="5901578"/>
            <a:ext cx="10094" cy="446549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cxnSpLocks/>
          </p:cNvCxnSpPr>
          <p:nvPr/>
        </p:nvCxnSpPr>
        <p:spPr bwMode="auto">
          <a:xfrm>
            <a:off x="9016727" y="3030563"/>
            <a:ext cx="0" cy="732271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/>
          </p:cNvCxnSpPr>
          <p:nvPr/>
        </p:nvCxnSpPr>
        <p:spPr bwMode="auto">
          <a:xfrm>
            <a:off x="5200303" y="2238475"/>
            <a:ext cx="0" cy="792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cxnSpLocks/>
          </p:cNvCxnSpPr>
          <p:nvPr/>
        </p:nvCxnSpPr>
        <p:spPr bwMode="auto">
          <a:xfrm>
            <a:off x="1649705" y="3030563"/>
            <a:ext cx="736702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cxnSpLocks/>
          </p:cNvCxnSpPr>
          <p:nvPr/>
        </p:nvCxnSpPr>
        <p:spPr bwMode="auto">
          <a:xfrm>
            <a:off x="6640463" y="3030563"/>
            <a:ext cx="0" cy="732271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>
            <a:cxnSpLocks/>
          </p:cNvCxnSpPr>
          <p:nvPr/>
        </p:nvCxnSpPr>
        <p:spPr bwMode="auto">
          <a:xfrm>
            <a:off x="4120668" y="3030563"/>
            <a:ext cx="0" cy="732271"/>
          </a:xfrm>
          <a:prstGeom prst="straightConnector1">
            <a:avLst/>
          </a:prstGeom>
          <a:ln>
            <a:prstDash val="solid"/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cxnSpLocks/>
          </p:cNvCxnSpPr>
          <p:nvPr/>
        </p:nvCxnSpPr>
        <p:spPr bwMode="auto">
          <a:xfrm>
            <a:off x="1649705" y="3030563"/>
            <a:ext cx="0" cy="732271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cxnSpLocks/>
            <a:stCxn id="38" idx="2"/>
            <a:endCxn id="45" idx="0"/>
          </p:cNvCxnSpPr>
          <p:nvPr/>
        </p:nvCxnSpPr>
        <p:spPr bwMode="auto">
          <a:xfrm>
            <a:off x="6693952" y="4134791"/>
            <a:ext cx="1016211" cy="455839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Rectangle : coins arrondis 4"/>
          <p:cNvSpPr/>
          <p:nvPr/>
        </p:nvSpPr>
        <p:spPr bwMode="auto">
          <a:xfrm>
            <a:off x="951831" y="1693193"/>
            <a:ext cx="9252519" cy="91014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/>
              <a:t>Département Appui à la recherche et Science ouverte</a:t>
            </a:r>
          </a:p>
          <a:p>
            <a:pPr algn="ctr">
              <a:defRPr/>
            </a:pPr>
            <a:r>
              <a:rPr lang="fr-FR" sz="1400" b="1"/>
              <a:t>Chef de département : Jean-Marie Barbiche</a:t>
            </a:r>
            <a:endParaRPr lang="fr-FR" sz="1400"/>
          </a:p>
        </p:txBody>
      </p:sp>
      <p:sp>
        <p:nvSpPr>
          <p:cNvPr id="39" name="Rectangle : coins arrondis 8"/>
          <p:cNvSpPr/>
          <p:nvPr/>
        </p:nvSpPr>
        <p:spPr bwMode="auto">
          <a:xfrm>
            <a:off x="8224949" y="3174739"/>
            <a:ext cx="1979376" cy="73781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COORDINATRICE ACCOMPAGNEMENT A l’IST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i="1" dirty="0">
                <a:solidFill>
                  <a:schemeClr val="tx1"/>
                </a:solidFill>
              </a:rPr>
              <a:t>Marie </a:t>
            </a:r>
            <a:r>
              <a:rPr lang="fr-FR" sz="1000" i="1" dirty="0" err="1">
                <a:solidFill>
                  <a:schemeClr val="tx1"/>
                </a:solidFill>
              </a:rPr>
              <a:t>Moisand</a:t>
            </a:r>
            <a:endParaRPr lang="fr-FR" sz="1000" i="1" dirty="0">
              <a:solidFill>
                <a:schemeClr val="tx1"/>
              </a:solidFill>
            </a:endParaRPr>
          </a:p>
        </p:txBody>
      </p:sp>
      <p:sp>
        <p:nvSpPr>
          <p:cNvPr id="45" name="Rectangle : coins arrondis 5"/>
          <p:cNvSpPr/>
          <p:nvPr/>
        </p:nvSpPr>
        <p:spPr bwMode="auto">
          <a:xfrm>
            <a:off x="6998997" y="4590630"/>
            <a:ext cx="1422331" cy="1298159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documentation numérique recherche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 err="1">
                <a:solidFill>
                  <a:schemeClr val="tx2"/>
                </a:solidFill>
              </a:rPr>
              <a:t>Beyhan</a:t>
            </a:r>
            <a:r>
              <a:rPr lang="fr-FR" sz="1000" b="1" dirty="0">
                <a:solidFill>
                  <a:schemeClr val="tx2"/>
                </a:solidFill>
              </a:rPr>
              <a:t> Kara</a:t>
            </a:r>
          </a:p>
        </p:txBody>
      </p:sp>
      <p:sp>
        <p:nvSpPr>
          <p:cNvPr id="56" name="Rectangle : coins arrondis 5"/>
          <p:cNvSpPr/>
          <p:nvPr/>
        </p:nvSpPr>
        <p:spPr bwMode="auto">
          <a:xfrm>
            <a:off x="4120669" y="6093970"/>
            <a:ext cx="6083682" cy="1359863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200" b="1" dirty="0"/>
              <a:t>Référents IST :</a:t>
            </a:r>
            <a:endParaRPr lang="fr-FR" sz="1200" dirty="0"/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SCD :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J-M. Barbiche, S. </a:t>
            </a:r>
            <a:r>
              <a:rPr lang="fr-FR" sz="1200" i="1" dirty="0" err="1">
                <a:solidFill>
                  <a:schemeClr val="accent2"/>
                </a:solidFill>
              </a:rPr>
              <a:t>Fourquin</a:t>
            </a:r>
            <a:r>
              <a:rPr lang="fr-FR" sz="1200" i="1" dirty="0">
                <a:solidFill>
                  <a:schemeClr val="accent2"/>
                </a:solidFill>
              </a:rPr>
              <a:t>, A. Benson-</a:t>
            </a:r>
            <a:r>
              <a:rPr lang="fr-FR" sz="1200" i="1" dirty="0" err="1">
                <a:solidFill>
                  <a:schemeClr val="accent2"/>
                </a:solidFill>
              </a:rPr>
              <a:t>Rumiz</a:t>
            </a:r>
            <a:r>
              <a:rPr lang="fr-FR" sz="1200" i="1" dirty="0">
                <a:solidFill>
                  <a:schemeClr val="accent2"/>
                </a:solidFill>
              </a:rPr>
              <a:t>, F. </a:t>
            </a:r>
            <a:r>
              <a:rPr lang="fr-FR" sz="1200" i="1" dirty="0" err="1">
                <a:solidFill>
                  <a:schemeClr val="accent2"/>
                </a:solidFill>
              </a:rPr>
              <a:t>Poupinot</a:t>
            </a:r>
            <a:r>
              <a:rPr lang="fr-FR" sz="1200" i="1" dirty="0">
                <a:solidFill>
                  <a:schemeClr val="accent2"/>
                </a:solidFill>
              </a:rPr>
              <a:t>, 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P. </a:t>
            </a:r>
            <a:r>
              <a:rPr lang="fr-FR" sz="1200" i="1" dirty="0" err="1">
                <a:solidFill>
                  <a:schemeClr val="accent2"/>
                </a:solidFill>
              </a:rPr>
              <a:t>Naegelen</a:t>
            </a:r>
            <a:r>
              <a:rPr lang="fr-FR" sz="1200" i="1" dirty="0">
                <a:solidFill>
                  <a:schemeClr val="accent2"/>
                </a:solidFill>
              </a:rPr>
              <a:t>, M. </a:t>
            </a:r>
            <a:r>
              <a:rPr lang="fr-FR" sz="1200" i="1" dirty="0" err="1">
                <a:solidFill>
                  <a:schemeClr val="accent2"/>
                </a:solidFill>
              </a:rPr>
              <a:t>Moisand</a:t>
            </a:r>
            <a:r>
              <a:rPr lang="fr-FR" sz="1200" i="1" dirty="0">
                <a:solidFill>
                  <a:schemeClr val="accent2"/>
                </a:solidFill>
              </a:rPr>
              <a:t> (OMP)</a:t>
            </a:r>
            <a:endParaRPr lang="fr-FR" sz="1200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200" b="1" dirty="0">
                <a:solidFill>
                  <a:schemeClr val="tx2"/>
                </a:solidFill>
              </a:rPr>
              <a:t>Bibliothèques associées :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D. </a:t>
            </a:r>
            <a:r>
              <a:rPr lang="fr-FR" sz="1200" i="1" dirty="0" err="1">
                <a:solidFill>
                  <a:schemeClr val="accent2"/>
                </a:solidFill>
              </a:rPr>
              <a:t>Barrère</a:t>
            </a:r>
            <a:r>
              <a:rPr lang="fr-FR" sz="1200" i="1" dirty="0">
                <a:solidFill>
                  <a:schemeClr val="accent2"/>
                </a:solidFill>
              </a:rPr>
              <a:t> (IMT), N. Bel (CRDSP), D. Brunet (Chimie), N. </a:t>
            </a:r>
            <a:r>
              <a:rPr lang="fr-FR" sz="1200" i="1" dirty="0" err="1">
                <a:solidFill>
                  <a:schemeClr val="accent2"/>
                </a:solidFill>
              </a:rPr>
              <a:t>Elefantis</a:t>
            </a:r>
            <a:r>
              <a:rPr lang="fr-FR" sz="1200" i="1" dirty="0">
                <a:solidFill>
                  <a:schemeClr val="accent2"/>
                </a:solidFill>
              </a:rPr>
              <a:t> (FERMI), </a:t>
            </a:r>
          </a:p>
          <a:p>
            <a:pPr algn="ctr">
              <a:defRPr/>
            </a:pPr>
            <a:r>
              <a:rPr lang="fr-FR" sz="1200" i="1" dirty="0">
                <a:solidFill>
                  <a:schemeClr val="accent2"/>
                </a:solidFill>
              </a:rPr>
              <a:t>F. </a:t>
            </a:r>
            <a:r>
              <a:rPr lang="fr-FR" sz="1200" i="1" dirty="0" err="1">
                <a:solidFill>
                  <a:schemeClr val="accent2"/>
                </a:solidFill>
              </a:rPr>
              <a:t>Grelaud</a:t>
            </a:r>
            <a:r>
              <a:rPr lang="fr-FR" sz="1200" i="1" dirty="0">
                <a:solidFill>
                  <a:schemeClr val="accent2"/>
                </a:solidFill>
              </a:rPr>
              <a:t> (IRIT), M-H </a:t>
            </a:r>
            <a:r>
              <a:rPr lang="fr-FR" sz="1200" i="1" dirty="0" err="1">
                <a:solidFill>
                  <a:schemeClr val="accent2"/>
                </a:solidFill>
              </a:rPr>
              <a:t>Gulli</a:t>
            </a:r>
            <a:r>
              <a:rPr lang="fr-FR" sz="1200" i="1" dirty="0">
                <a:solidFill>
                  <a:schemeClr val="accent2"/>
                </a:solidFill>
              </a:rPr>
              <a:t>, C. Malassis (CRDSHS)</a:t>
            </a:r>
          </a:p>
        </p:txBody>
      </p:sp>
      <p:sp>
        <p:nvSpPr>
          <p:cNvPr id="42" name="Rectangle : coins arrondis 5"/>
          <p:cNvSpPr/>
          <p:nvPr/>
        </p:nvSpPr>
        <p:spPr bwMode="auto">
          <a:xfrm>
            <a:off x="1830119" y="4585191"/>
            <a:ext cx="1367696" cy="133716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Chargée de bibliométrie et données de la recherche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i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Flora </a:t>
            </a:r>
            <a:r>
              <a:rPr lang="fr-FR" sz="1000" b="1" dirty="0" err="1">
                <a:solidFill>
                  <a:schemeClr val="tx2"/>
                </a:solidFill>
              </a:rPr>
              <a:t>Poupinot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37" name="Rectangle : coins arrondis 8"/>
          <p:cNvSpPr/>
          <p:nvPr/>
        </p:nvSpPr>
        <p:spPr bwMode="auto">
          <a:xfrm>
            <a:off x="3114686" y="3167808"/>
            <a:ext cx="1870465" cy="989377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DONNÉES DE LA RECHERCHE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du service</a:t>
            </a:r>
          </a:p>
          <a:p>
            <a:pPr algn="ctr">
              <a:defRPr/>
            </a:pPr>
            <a:r>
              <a:rPr lang="fr-FR" sz="1000" i="1" dirty="0">
                <a:solidFill>
                  <a:schemeClr val="tx2"/>
                </a:solidFill>
              </a:rPr>
              <a:t>Soraya </a:t>
            </a:r>
            <a:r>
              <a:rPr lang="fr-FR" sz="1000" i="1" dirty="0" err="1">
                <a:solidFill>
                  <a:schemeClr val="tx2"/>
                </a:solidFill>
              </a:rPr>
              <a:t>Demay</a:t>
            </a:r>
            <a:endParaRPr lang="fr-FR" sz="1000" i="1" dirty="0">
              <a:solidFill>
                <a:schemeClr val="tx2"/>
              </a:solidFill>
            </a:endParaRPr>
          </a:p>
        </p:txBody>
      </p:sp>
      <p:sp>
        <p:nvSpPr>
          <p:cNvPr id="33" name="Rectangle : coins arrondis 5"/>
          <p:cNvSpPr/>
          <p:nvPr/>
        </p:nvSpPr>
        <p:spPr bwMode="auto">
          <a:xfrm>
            <a:off x="265617" y="4564417"/>
            <a:ext cx="1392616" cy="1337161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Chargée des archives ouvertes et bibliométrie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Alicia Benson-</a:t>
            </a:r>
            <a:r>
              <a:rPr lang="fr-FR" sz="1000" b="1" dirty="0" err="1">
                <a:solidFill>
                  <a:schemeClr val="tx2"/>
                </a:solidFill>
              </a:rPr>
              <a:t>Rumiz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59" name="Rectangle : coins arrondis 5"/>
          <p:cNvSpPr/>
          <p:nvPr/>
        </p:nvSpPr>
        <p:spPr bwMode="auto">
          <a:xfrm>
            <a:off x="260396" y="6348127"/>
            <a:ext cx="1382869" cy="851548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Gestionnaires de métadonnées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b="1" dirty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Nathalie Pagès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Karine </a:t>
            </a:r>
            <a:r>
              <a:rPr lang="fr-FR" sz="1000" b="1" dirty="0" err="1">
                <a:solidFill>
                  <a:schemeClr val="tx2"/>
                </a:solidFill>
              </a:rPr>
              <a:t>Pistre</a:t>
            </a:r>
            <a:endParaRPr lang="fr-FR" sz="1000" b="1" dirty="0">
              <a:solidFill>
                <a:schemeClr val="tx2"/>
              </a:solidFill>
            </a:endParaRP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2868E09A-84D9-4B7C-AD28-F465C7A288B4}"/>
              </a:ext>
            </a:extLst>
          </p:cNvPr>
          <p:cNvCxnSpPr>
            <a:cxnSpLocks/>
            <a:stCxn id="38" idx="2"/>
            <a:endCxn id="43" idx="0"/>
          </p:cNvCxnSpPr>
          <p:nvPr/>
        </p:nvCxnSpPr>
        <p:spPr bwMode="auto">
          <a:xfrm flipH="1">
            <a:off x="6032409" y="4134791"/>
            <a:ext cx="661543" cy="41558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8" name="Rectangle : coins arrondis 8"/>
          <p:cNvSpPr/>
          <p:nvPr/>
        </p:nvSpPr>
        <p:spPr bwMode="auto">
          <a:xfrm>
            <a:off x="5649253" y="3161577"/>
            <a:ext cx="2089398" cy="973214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DOCUMENTATION NUMÉRIQUE ET APC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du service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Pierre </a:t>
            </a:r>
            <a:r>
              <a:rPr lang="fr-FR" sz="1000" b="1" dirty="0" err="1">
                <a:solidFill>
                  <a:schemeClr val="tx2"/>
                </a:solidFill>
              </a:rPr>
              <a:t>Naegelen</a:t>
            </a:r>
            <a:endParaRPr lang="fr-FR" sz="1000" b="1" dirty="0">
              <a:solidFill>
                <a:schemeClr val="tx2"/>
              </a:solidFill>
            </a:endParaRPr>
          </a:p>
        </p:txBody>
      </p:sp>
      <p:sp>
        <p:nvSpPr>
          <p:cNvPr id="43" name="Rectangle : coins arrondis 5"/>
          <p:cNvSpPr/>
          <p:nvPr/>
        </p:nvSpPr>
        <p:spPr bwMode="auto">
          <a:xfrm>
            <a:off x="5278331" y="4550371"/>
            <a:ext cx="1508155" cy="139388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Référentes PEB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/>
              <a:t>Véronique </a:t>
            </a:r>
            <a:r>
              <a:rPr lang="fr-FR" sz="1000" b="1" dirty="0" err="1"/>
              <a:t>Carbillet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/>
              <a:t>Christine </a:t>
            </a:r>
            <a:r>
              <a:rPr lang="fr-FR" sz="1000" b="1" dirty="0" err="1"/>
              <a:t>Pinier</a:t>
            </a:r>
            <a:endParaRPr lang="fr-FR" sz="1000" b="1" dirty="0"/>
          </a:p>
        </p:txBody>
      </p:sp>
      <p:sp>
        <p:nvSpPr>
          <p:cNvPr id="44" name="Rectangle : coins arrondis 5"/>
          <p:cNvSpPr/>
          <p:nvPr/>
        </p:nvSpPr>
        <p:spPr bwMode="auto">
          <a:xfrm>
            <a:off x="3378062" y="4547956"/>
            <a:ext cx="1321896" cy="1353622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/>
              <a:t>Chargée de données de la recherche, bibliométrie et projet pépinière de revues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  <a:endParaRPr lang="fr-FR" sz="1000" b="1" dirty="0"/>
          </a:p>
          <a:p>
            <a:pPr algn="ctr">
              <a:defRPr/>
            </a:pPr>
            <a:r>
              <a:rPr lang="fr-FR" sz="1000" b="1" dirty="0">
                <a:solidFill>
                  <a:schemeClr val="tx1"/>
                </a:solidFill>
              </a:rPr>
              <a:t>Laure Leclerc</a:t>
            </a:r>
          </a:p>
        </p:txBody>
      </p:sp>
      <p:cxnSp>
        <p:nvCxnSpPr>
          <p:cNvPr id="73" name="Connecteur droit avec flèche 72">
            <a:extLst>
              <a:ext uri="{FF2B5EF4-FFF2-40B4-BE49-F238E27FC236}">
                <a16:creationId xmlns:a16="http://schemas.microsoft.com/office/drawing/2014/main" id="{2DCB16C6-2982-43F6-99BF-7AA72958FE97}"/>
              </a:ext>
            </a:extLst>
          </p:cNvPr>
          <p:cNvCxnSpPr>
            <a:cxnSpLocks/>
            <a:stCxn id="34" idx="2"/>
            <a:endCxn id="44" idx="0"/>
          </p:cNvCxnSpPr>
          <p:nvPr/>
        </p:nvCxnSpPr>
        <p:spPr bwMode="auto">
          <a:xfrm>
            <a:off x="1402432" y="4124864"/>
            <a:ext cx="2636578" cy="42309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Rectangle : coins arrondis 8"/>
          <p:cNvSpPr/>
          <p:nvPr/>
        </p:nvSpPr>
        <p:spPr bwMode="auto">
          <a:xfrm>
            <a:off x="376226" y="3151384"/>
            <a:ext cx="2052411" cy="973480"/>
          </a:xfrm>
          <a:prstGeom prst="roundRect">
            <a:avLst>
              <a:gd name="adj" fmla="val 16667"/>
            </a:avLst>
          </a:prstGeom>
          <a:ln>
            <a:solidFill>
              <a:srgbClr val="FFC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SERVICE VALORISATION ET ANALYSE DES PUBLICATIONS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FFC000"/>
                </a:solidFill>
              </a:rPr>
              <a:t>----------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Responsable du service</a:t>
            </a:r>
          </a:p>
          <a:p>
            <a:pPr algn="ctr">
              <a:defRPr/>
            </a:pPr>
            <a:r>
              <a:rPr lang="fr-FR" sz="1000" b="1" dirty="0">
                <a:solidFill>
                  <a:schemeClr val="tx2"/>
                </a:solidFill>
              </a:rPr>
              <a:t>Sandrine </a:t>
            </a:r>
            <a:r>
              <a:rPr lang="fr-FR" sz="1000" b="1" dirty="0" err="1">
                <a:solidFill>
                  <a:schemeClr val="tx2"/>
                </a:solidFill>
              </a:rPr>
              <a:t>Fourquin</a:t>
            </a:r>
            <a:endParaRPr lang="fr-FR" sz="1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UT3-2021">
      <a:dk1>
        <a:srgbClr val="000000"/>
      </a:dk1>
      <a:lt1>
        <a:srgbClr val="FFFFFF"/>
      </a:lt1>
      <a:dk2>
        <a:srgbClr val="000000"/>
      </a:dk2>
      <a:lt2>
        <a:srgbClr val="EEECE1"/>
      </a:lt2>
      <a:accent1>
        <a:srgbClr val="404040"/>
      </a:accent1>
      <a:accent2>
        <a:srgbClr val="808080"/>
      </a:accent2>
      <a:accent3>
        <a:srgbClr val="BFBFBF"/>
      </a:accent3>
      <a:accent4>
        <a:srgbClr val="808080"/>
      </a:accent4>
      <a:accent5>
        <a:srgbClr val="808080"/>
      </a:accent5>
      <a:accent6>
        <a:srgbClr val="808080"/>
      </a:accent6>
      <a:hlink>
        <a:srgbClr val="000000"/>
      </a:hlink>
      <a:folHlink>
        <a:srgbClr val="FFBA00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ut3</Template>
  <TotalTime>1237</TotalTime>
  <Words>1348</Words>
  <Application>Microsoft Office PowerPoint</Application>
  <DocSecurity>0</DocSecurity>
  <PresentationFormat>Personnalisé</PresentationFormat>
  <Paragraphs>466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Réorganisation SCD Organigramme fonctionnel</vt:lpstr>
      <vt:lpstr>Organigramme général</vt:lpstr>
      <vt:lpstr>Organigramme Pôle Finances, RH et logistique</vt:lpstr>
      <vt:lpstr>Organigramme Pôle Prospective et projets</vt:lpstr>
      <vt:lpstr>Organigramme Pôle Evaluation et enquêtes</vt:lpstr>
      <vt:lpstr>Organigramme Pôle Ingénierie et outils documentaires</vt:lpstr>
      <vt:lpstr>Organigramme Département Formation aux Compétences informationnelles</vt:lpstr>
      <vt:lpstr>Organigramme Département Services aux publics</vt:lpstr>
      <vt:lpstr>Organigramme Département Appui à la recherche</vt:lpstr>
      <vt:lpstr>Organigramme Département Ressources documentaires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subject/>
  <dc:creator>Anais VESTRIS</dc:creator>
  <cp:keywords/>
  <dc:description/>
  <cp:lastModifiedBy>Laurent MARTY</cp:lastModifiedBy>
  <cp:revision>683</cp:revision>
  <dcterms:created xsi:type="dcterms:W3CDTF">2021-09-21T06:09:57Z</dcterms:created>
  <dcterms:modified xsi:type="dcterms:W3CDTF">2024-06-20T14:30:39Z</dcterms:modified>
  <cp:category/>
  <dc:identifier/>
  <cp:contentStatus/>
  <dc:language/>
  <cp:version/>
</cp:coreProperties>
</file>